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1" r:id="rId3"/>
  </p:sldMasterIdLst>
  <p:notesMasterIdLst>
    <p:notesMasterId r:id="rId45"/>
  </p:notesMasterIdLst>
  <p:handoutMasterIdLst>
    <p:handoutMasterId r:id="rId46"/>
  </p:handoutMasterIdLst>
  <p:sldIdLst>
    <p:sldId id="256" r:id="rId4"/>
    <p:sldId id="416" r:id="rId5"/>
    <p:sldId id="370" r:id="rId6"/>
    <p:sldId id="415" r:id="rId7"/>
    <p:sldId id="431" r:id="rId8"/>
    <p:sldId id="394" r:id="rId9"/>
    <p:sldId id="413" r:id="rId10"/>
    <p:sldId id="414" r:id="rId11"/>
    <p:sldId id="399" r:id="rId12"/>
    <p:sldId id="400" r:id="rId13"/>
    <p:sldId id="398" r:id="rId14"/>
    <p:sldId id="397" r:id="rId15"/>
    <p:sldId id="418" r:id="rId16"/>
    <p:sldId id="419" r:id="rId17"/>
    <p:sldId id="430" r:id="rId18"/>
    <p:sldId id="425" r:id="rId19"/>
    <p:sldId id="426" r:id="rId20"/>
    <p:sldId id="417" r:id="rId21"/>
    <p:sldId id="395" r:id="rId22"/>
    <p:sldId id="420" r:id="rId23"/>
    <p:sldId id="422" r:id="rId24"/>
    <p:sldId id="428" r:id="rId25"/>
    <p:sldId id="365" r:id="rId26"/>
    <p:sldId id="423" r:id="rId27"/>
    <p:sldId id="421" r:id="rId28"/>
    <p:sldId id="364" r:id="rId29"/>
    <p:sldId id="402" r:id="rId30"/>
    <p:sldId id="403" r:id="rId31"/>
    <p:sldId id="396" r:id="rId32"/>
    <p:sldId id="407" r:id="rId33"/>
    <p:sldId id="408" r:id="rId34"/>
    <p:sldId id="406" r:id="rId35"/>
    <p:sldId id="409" r:id="rId36"/>
    <p:sldId id="427" r:id="rId37"/>
    <p:sldId id="410" r:id="rId38"/>
    <p:sldId id="404" r:id="rId39"/>
    <p:sldId id="405" r:id="rId40"/>
    <p:sldId id="392" r:id="rId41"/>
    <p:sldId id="393" r:id="rId42"/>
    <p:sldId id="424" r:id="rId43"/>
    <p:sldId id="412" r:id="rId44"/>
  </p:sldIdLst>
  <p:sldSz cx="9144000" cy="6858000" type="screen4x3"/>
  <p:notesSz cx="7019925" cy="9305925"/>
  <p:defaultTextStyle>
    <a:defPPr>
      <a:defRPr lang="en-US"/>
    </a:defPPr>
    <a:lvl1pPr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1pPr>
    <a:lvl2pPr marL="4572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2pPr>
    <a:lvl3pPr marL="9144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3pPr>
    <a:lvl4pPr marL="13716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4pPr>
    <a:lvl5pPr marL="18288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5pPr>
    <a:lvl6pPr marL="2286000" algn="l" defTabSz="914400" rtl="0" eaLnBrk="1" latinLnBrk="0" hangingPunct="1">
      <a:defRPr sz="2400" b="1" kern="1200">
        <a:solidFill>
          <a:srgbClr val="000000"/>
        </a:solidFill>
        <a:latin typeface="Trebuchet MS" pitchFamily="34" charset="0"/>
        <a:ea typeface="+mn-ea"/>
        <a:cs typeface="+mn-cs"/>
      </a:defRPr>
    </a:lvl6pPr>
    <a:lvl7pPr marL="2743200" algn="l" defTabSz="914400" rtl="0" eaLnBrk="1" latinLnBrk="0" hangingPunct="1">
      <a:defRPr sz="2400" b="1" kern="1200">
        <a:solidFill>
          <a:srgbClr val="000000"/>
        </a:solidFill>
        <a:latin typeface="Trebuchet MS" pitchFamily="34" charset="0"/>
        <a:ea typeface="+mn-ea"/>
        <a:cs typeface="+mn-cs"/>
      </a:defRPr>
    </a:lvl7pPr>
    <a:lvl8pPr marL="3200400" algn="l" defTabSz="914400" rtl="0" eaLnBrk="1" latinLnBrk="0" hangingPunct="1">
      <a:defRPr sz="2400" b="1" kern="1200">
        <a:solidFill>
          <a:srgbClr val="000000"/>
        </a:solidFill>
        <a:latin typeface="Trebuchet MS" pitchFamily="34" charset="0"/>
        <a:ea typeface="+mn-ea"/>
        <a:cs typeface="+mn-cs"/>
      </a:defRPr>
    </a:lvl8pPr>
    <a:lvl9pPr marL="3657600" algn="l" defTabSz="914400" rtl="0" eaLnBrk="1" latinLnBrk="0" hangingPunct="1">
      <a:defRPr sz="2400" b="1" kern="1200">
        <a:solidFill>
          <a:srgbClr val="000000"/>
        </a:solidFill>
        <a:latin typeface="Trebuchet M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600"/>
    <a:srgbClr val="FF6600"/>
    <a:srgbClr val="285E22"/>
    <a:srgbClr val="666666"/>
    <a:srgbClr val="333333"/>
    <a:srgbClr val="CCFFFF"/>
    <a:srgbClr val="409A3C"/>
    <a:srgbClr val="144A6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3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146070638" cy="14607063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ata\Malpas\Shared%20Print\Payne%20report\paynelibrarystoragefacilitiesCGM.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Data\Shared%20Print\CLIR%20project\ARL%20Hathi.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C:\Data\Shared%20Print\CLIR%20project\ALA%20RUSA%20201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ata\Shared%20Print\CLIR%20project\Libraries%20Australia\Libraries%20Australia%20prep.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ata\Shared%20Print\CLIR%20project\Libraries%20Australia\Libraries%20Australia%20prep.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ata\Shared%20Print\CLIR%20project\Libraries%20Australia\Libraries%20Australia%20prep.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ata\Shared%20Print\CLIR%20project\Libraries%20Australia\Libraries%20Australia%20pre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lineChart>
        <c:grouping val="standard"/>
        <c:ser>
          <c:idx val="0"/>
          <c:order val="1"/>
          <c:tx>
            <c:v>Built Capacity in Volume Equivalents</c:v>
          </c:tx>
          <c:cat>
            <c:numRef>
              <c:f>'growth of agg cap'!$A$28:$A$46</c:f>
              <c:numCache>
                <c:formatCode>General</c:formatCode>
                <c:ptCount val="19"/>
                <c:pt idx="0">
                  <c:v>1982</c:v>
                </c:pt>
                <c:pt idx="1">
                  <c:v>1986</c:v>
                </c:pt>
                <c:pt idx="2">
                  <c:v>1987</c:v>
                </c:pt>
                <c:pt idx="3">
                  <c:v>1992</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numCache>
            </c:numRef>
          </c:cat>
          <c:val>
            <c:numRef>
              <c:f>'growth of agg cap'!$B$28:$B$46</c:f>
              <c:numCache>
                <c:formatCode>General</c:formatCode>
                <c:ptCount val="19"/>
                <c:pt idx="0">
                  <c:v>7900000</c:v>
                </c:pt>
                <c:pt idx="1">
                  <c:v>23900000</c:v>
                </c:pt>
                <c:pt idx="2">
                  <c:v>30900000</c:v>
                </c:pt>
                <c:pt idx="3">
                  <c:v>35550000</c:v>
                </c:pt>
                <c:pt idx="4">
                  <c:v>43425000</c:v>
                </c:pt>
                <c:pt idx="5">
                  <c:v>45825000</c:v>
                </c:pt>
                <c:pt idx="6">
                  <c:v>48390000</c:v>
                </c:pt>
                <c:pt idx="7">
                  <c:v>51940000</c:v>
                </c:pt>
                <c:pt idx="8">
                  <c:v>63340000</c:v>
                </c:pt>
                <c:pt idx="9">
                  <c:v>63340000</c:v>
                </c:pt>
                <c:pt idx="10">
                  <c:v>72990000</c:v>
                </c:pt>
                <c:pt idx="11">
                  <c:v>81840000</c:v>
                </c:pt>
                <c:pt idx="12">
                  <c:v>88140000</c:v>
                </c:pt>
                <c:pt idx="13">
                  <c:v>97390000</c:v>
                </c:pt>
                <c:pt idx="14">
                  <c:v>101290000</c:v>
                </c:pt>
                <c:pt idx="15">
                  <c:v>105040000</c:v>
                </c:pt>
                <c:pt idx="16">
                  <c:v>114440000</c:v>
                </c:pt>
                <c:pt idx="17">
                  <c:v>117940000</c:v>
                </c:pt>
                <c:pt idx="18">
                  <c:v>118790000</c:v>
                </c:pt>
              </c:numCache>
            </c:numRef>
          </c:val>
        </c:ser>
        <c:ser>
          <c:idx val="1"/>
          <c:order val="0"/>
          <c:tx>
            <c:v>Built Capacity in Volume Equivalents</c:v>
          </c:tx>
          <c:cat>
            <c:numRef>
              <c:f>'growth of agg cap'!$A$28:$A$46</c:f>
              <c:numCache>
                <c:formatCode>General</c:formatCode>
                <c:ptCount val="19"/>
                <c:pt idx="0">
                  <c:v>1982</c:v>
                </c:pt>
                <c:pt idx="1">
                  <c:v>1986</c:v>
                </c:pt>
                <c:pt idx="2">
                  <c:v>1987</c:v>
                </c:pt>
                <c:pt idx="3">
                  <c:v>1992</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numCache>
            </c:numRef>
          </c:cat>
          <c:val>
            <c:numRef>
              <c:f>'growth of agg cap'!$B$28:$B$46</c:f>
              <c:numCache>
                <c:formatCode>General</c:formatCode>
                <c:ptCount val="19"/>
                <c:pt idx="0">
                  <c:v>7900000</c:v>
                </c:pt>
                <c:pt idx="1">
                  <c:v>23900000</c:v>
                </c:pt>
                <c:pt idx="2">
                  <c:v>30900000</c:v>
                </c:pt>
                <c:pt idx="3">
                  <c:v>35550000</c:v>
                </c:pt>
                <c:pt idx="4">
                  <c:v>43425000</c:v>
                </c:pt>
                <c:pt idx="5">
                  <c:v>45825000</c:v>
                </c:pt>
                <c:pt idx="6">
                  <c:v>48390000</c:v>
                </c:pt>
                <c:pt idx="7">
                  <c:v>51940000</c:v>
                </c:pt>
                <c:pt idx="8">
                  <c:v>63340000</c:v>
                </c:pt>
                <c:pt idx="9">
                  <c:v>63340000</c:v>
                </c:pt>
                <c:pt idx="10">
                  <c:v>72990000</c:v>
                </c:pt>
                <c:pt idx="11">
                  <c:v>81840000</c:v>
                </c:pt>
                <c:pt idx="12">
                  <c:v>88140000</c:v>
                </c:pt>
                <c:pt idx="13">
                  <c:v>97390000</c:v>
                </c:pt>
                <c:pt idx="14">
                  <c:v>101290000</c:v>
                </c:pt>
                <c:pt idx="15">
                  <c:v>105040000</c:v>
                </c:pt>
                <c:pt idx="16">
                  <c:v>114440000</c:v>
                </c:pt>
                <c:pt idx="17">
                  <c:v>117940000</c:v>
                </c:pt>
                <c:pt idx="18">
                  <c:v>118790000</c:v>
                </c:pt>
              </c:numCache>
            </c:numRef>
          </c:val>
        </c:ser>
        <c:marker val="1"/>
        <c:axId val="80003840"/>
        <c:axId val="80005376"/>
      </c:lineChart>
      <c:catAx>
        <c:axId val="80003840"/>
        <c:scaling>
          <c:orientation val="minMax"/>
        </c:scaling>
        <c:axPos val="b"/>
        <c:numFmt formatCode="General" sourceLinked="1"/>
        <c:tickLblPos val="nextTo"/>
        <c:crossAx val="80005376"/>
        <c:crosses val="autoZero"/>
        <c:auto val="1"/>
        <c:lblAlgn val="ctr"/>
        <c:lblOffset val="100"/>
      </c:catAx>
      <c:valAx>
        <c:axId val="80005376"/>
        <c:scaling>
          <c:orientation val="minMax"/>
        </c:scaling>
        <c:axPos val="l"/>
        <c:majorGridlines/>
        <c:title>
          <c:tx>
            <c:rich>
              <a:bodyPr rot="-5400000" vert="horz"/>
              <a:lstStyle/>
              <a:p>
                <a:pPr>
                  <a:defRPr sz="1200"/>
                </a:pPr>
                <a:r>
                  <a:rPr lang="en-US" sz="1200" dirty="0" smtClean="0"/>
                  <a:t>Built Capacity  in Volume</a:t>
                </a:r>
                <a:r>
                  <a:rPr lang="en-US" sz="1200" baseline="0" dirty="0" smtClean="0"/>
                  <a:t> Equivalents (2007)</a:t>
                </a:r>
                <a:endParaRPr lang="en-US" sz="1200" dirty="0"/>
              </a:p>
            </c:rich>
          </c:tx>
          <c:layout/>
        </c:title>
        <c:numFmt formatCode="#,##0" sourceLinked="0"/>
        <c:tickLblPos val="nextTo"/>
        <c:txPr>
          <a:bodyPr/>
          <a:lstStyle/>
          <a:p>
            <a:pPr>
              <a:defRPr sz="1100" b="1"/>
            </a:pPr>
            <a:endParaRPr lang="en-US"/>
          </a:p>
        </c:txPr>
        <c:crossAx val="80003840"/>
        <c:crosses val="autoZero"/>
        <c:crossBetween val="between"/>
      </c:valAx>
    </c:plotArea>
    <c:plotVisOnly val="1"/>
    <c:dispBlanksAs val="gap"/>
  </c:chart>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8.7504834385900218E-2"/>
          <c:y val="2.2390080160113811E-2"/>
          <c:w val="0.88531496062991821"/>
          <c:h val="0.86934334954976733"/>
        </c:manualLayout>
      </c:layout>
      <c:scatterChart>
        <c:scatterStyle val="lineMarker"/>
        <c:ser>
          <c:idx val="3"/>
          <c:order val="0"/>
          <c:tx>
            <c:v>Jun-09</c:v>
          </c:tx>
          <c:spPr>
            <a:ln w="28575">
              <a:noFill/>
            </a:ln>
          </c:spPr>
          <c:marker>
            <c:symbol val="circle"/>
            <c:size val="7"/>
            <c:spPr>
              <a:solidFill>
                <a:srgbClr val="7030A0"/>
              </a:solidFill>
            </c:spPr>
          </c:marker>
          <c:trendline>
            <c:spPr>
              <a:ln w="28575">
                <a:solidFill>
                  <a:srgbClr val="7030A0"/>
                </a:solidFill>
                <a:prstDash val="dash"/>
              </a:ln>
            </c:spPr>
            <c:trendlineType val="linear"/>
          </c:trendline>
          <c:xVal>
            <c:numRef>
              <c:f>data!$A$2:$A$114</c:f>
              <c:numCache>
                <c:formatCode>General</c:formatCode>
                <c:ptCount val="11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numCache>
            </c:numRef>
          </c:xVal>
          <c:yVal>
            <c:numRef>
              <c:f>data!$B$2:$B$114</c:f>
              <c:numCache>
                <c:formatCode>0%</c:formatCode>
                <c:ptCount val="113"/>
                <c:pt idx="0">
                  <c:v>0.1358537836775687</c:v>
                </c:pt>
                <c:pt idx="1">
                  <c:v>0.1462596706552074</c:v>
                </c:pt>
                <c:pt idx="2">
                  <c:v>0.2094726354286443</c:v>
                </c:pt>
                <c:pt idx="3">
                  <c:v>0.16549431126253841</c:v>
                </c:pt>
                <c:pt idx="4">
                  <c:v>0.16430534412371842</c:v>
                </c:pt>
                <c:pt idx="5">
                  <c:v>0.1671631685015679</c:v>
                </c:pt>
                <c:pt idx="6">
                  <c:v>0.33724564718991901</c:v>
                </c:pt>
                <c:pt idx="7">
                  <c:v>0.15903098032414686</c:v>
                </c:pt>
                <c:pt idx="8">
                  <c:v>0.16714642793576645</c:v>
                </c:pt>
                <c:pt idx="9">
                  <c:v>0.17618496512014331</c:v>
                </c:pt>
                <c:pt idx="10">
                  <c:v>0.14736507278737007</c:v>
                </c:pt>
                <c:pt idx="11">
                  <c:v>0.15460876393105769</c:v>
                </c:pt>
                <c:pt idx="12">
                  <c:v>0.20580008457151591</c:v>
                </c:pt>
                <c:pt idx="13">
                  <c:v>0.19923830828018646</c:v>
                </c:pt>
                <c:pt idx="14">
                  <c:v>0.19091792163346241</c:v>
                </c:pt>
                <c:pt idx="15">
                  <c:v>0.17469218884939641</c:v>
                </c:pt>
                <c:pt idx="16">
                  <c:v>0.1676183300090599</c:v>
                </c:pt>
                <c:pt idx="17">
                  <c:v>0.17081357600498567</c:v>
                </c:pt>
                <c:pt idx="18">
                  <c:v>0.16711410104998656</c:v>
                </c:pt>
                <c:pt idx="19">
                  <c:v>0.17790590005497844</c:v>
                </c:pt>
                <c:pt idx="20">
                  <c:v>0.19642579213539707</c:v>
                </c:pt>
                <c:pt idx="21">
                  <c:v>0.19400062854796596</c:v>
                </c:pt>
                <c:pt idx="22">
                  <c:v>0.18191921870829464</c:v>
                </c:pt>
                <c:pt idx="23">
                  <c:v>0.18251177686824654</c:v>
                </c:pt>
                <c:pt idx="24">
                  <c:v>7.5872914382971723E-2</c:v>
                </c:pt>
                <c:pt idx="25">
                  <c:v>0.17068210058463049</c:v>
                </c:pt>
                <c:pt idx="26">
                  <c:v>0.17783931244266477</c:v>
                </c:pt>
                <c:pt idx="27">
                  <c:v>0.16724788641149504</c:v>
                </c:pt>
                <c:pt idx="28">
                  <c:v>0.21874525923524701</c:v>
                </c:pt>
                <c:pt idx="29">
                  <c:v>0.19400993939187344</c:v>
                </c:pt>
                <c:pt idx="30">
                  <c:v>0.20322299336928198</c:v>
                </c:pt>
                <c:pt idx="31">
                  <c:v>0.16106831080296319</c:v>
                </c:pt>
                <c:pt idx="32">
                  <c:v>0.15179298068986288</c:v>
                </c:pt>
                <c:pt idx="33">
                  <c:v>0.16452007901110988</c:v>
                </c:pt>
                <c:pt idx="34">
                  <c:v>0.16827139942462546</c:v>
                </c:pt>
                <c:pt idx="35">
                  <c:v>0.23087749231994273</c:v>
                </c:pt>
                <c:pt idx="36">
                  <c:v>0.14825655561935835</c:v>
                </c:pt>
                <c:pt idx="37">
                  <c:v>0.19857665376796238</c:v>
                </c:pt>
                <c:pt idx="38">
                  <c:v>0.18270893916714681</c:v>
                </c:pt>
                <c:pt idx="39">
                  <c:v>0.21553020459688038</c:v>
                </c:pt>
                <c:pt idx="40">
                  <c:v>0.11910073617693505</c:v>
                </c:pt>
                <c:pt idx="41">
                  <c:v>0.18927581069056143</c:v>
                </c:pt>
                <c:pt idx="42">
                  <c:v>0.21192875993413926</c:v>
                </c:pt>
                <c:pt idx="43">
                  <c:v>0.21594473269083991</c:v>
                </c:pt>
                <c:pt idx="44">
                  <c:v>0.20222804888338047</c:v>
                </c:pt>
                <c:pt idx="45">
                  <c:v>0.20309461584079241</c:v>
                </c:pt>
                <c:pt idx="46">
                  <c:v>0.17997228241420504</c:v>
                </c:pt>
                <c:pt idx="47">
                  <c:v>0.24443305656661798</c:v>
                </c:pt>
                <c:pt idx="48">
                  <c:v>0.17062218270610591</c:v>
                </c:pt>
                <c:pt idx="49">
                  <c:v>0.19773102033865167</c:v>
                </c:pt>
                <c:pt idx="50">
                  <c:v>0.21583878104047127</c:v>
                </c:pt>
                <c:pt idx="51">
                  <c:v>0.18664763292206549</c:v>
                </c:pt>
                <c:pt idx="52">
                  <c:v>0.18865566743135739</c:v>
                </c:pt>
                <c:pt idx="53">
                  <c:v>0.19607808363616491</c:v>
                </c:pt>
                <c:pt idx="54">
                  <c:v>0.24739434175888544</c:v>
                </c:pt>
                <c:pt idx="55">
                  <c:v>0.18501482795447571</c:v>
                </c:pt>
                <c:pt idx="56">
                  <c:v>0.22680031521410388</c:v>
                </c:pt>
                <c:pt idx="57">
                  <c:v>0.12186364540771981</c:v>
                </c:pt>
                <c:pt idx="58">
                  <c:v>0.20162369409706141</c:v>
                </c:pt>
                <c:pt idx="59">
                  <c:v>0.24488143692302791</c:v>
                </c:pt>
                <c:pt idx="60">
                  <c:v>0.24183778747778772</c:v>
                </c:pt>
                <c:pt idx="61">
                  <c:v>0.23377972725016058</c:v>
                </c:pt>
                <c:pt idx="62">
                  <c:v>0.21220359546839482</c:v>
                </c:pt>
                <c:pt idx="63">
                  <c:v>0.20804097138573246</c:v>
                </c:pt>
                <c:pt idx="64">
                  <c:v>0.18684356582880798</c:v>
                </c:pt>
                <c:pt idx="65">
                  <c:v>0.1695245162424904</c:v>
                </c:pt>
                <c:pt idx="66">
                  <c:v>0.12444572606653709</c:v>
                </c:pt>
                <c:pt idx="67">
                  <c:v>0.20479352307390272</c:v>
                </c:pt>
                <c:pt idx="68">
                  <c:v>0.24310175548050256</c:v>
                </c:pt>
                <c:pt idx="69">
                  <c:v>0.1780291863049864</c:v>
                </c:pt>
                <c:pt idx="70">
                  <c:v>0.21879289115395295</c:v>
                </c:pt>
                <c:pt idx="71">
                  <c:v>0.21197730771423792</c:v>
                </c:pt>
                <c:pt idx="72">
                  <c:v>0.19228459928480957</c:v>
                </c:pt>
                <c:pt idx="73">
                  <c:v>0.20342328760148745</c:v>
                </c:pt>
                <c:pt idx="74">
                  <c:v>0.23555229118455281</c:v>
                </c:pt>
                <c:pt idx="75">
                  <c:v>9.9386055355445327E-2</c:v>
                </c:pt>
                <c:pt idx="76">
                  <c:v>0.18375897808808869</c:v>
                </c:pt>
                <c:pt idx="77">
                  <c:v>0.25622831471490742</c:v>
                </c:pt>
                <c:pt idx="78">
                  <c:v>0.14777959195681273</c:v>
                </c:pt>
                <c:pt idx="79">
                  <c:v>0.24691689985982573</c:v>
                </c:pt>
                <c:pt idx="80">
                  <c:v>0.21855799588516758</c:v>
                </c:pt>
                <c:pt idx="81">
                  <c:v>0.237961068459939</c:v>
                </c:pt>
                <c:pt idx="82">
                  <c:v>0.17951452913395988</c:v>
                </c:pt>
                <c:pt idx="83">
                  <c:v>0.23591605761050671</c:v>
                </c:pt>
                <c:pt idx="84">
                  <c:v>0.18811200107163084</c:v>
                </c:pt>
                <c:pt idx="85">
                  <c:v>0.19840901130250296</c:v>
                </c:pt>
                <c:pt idx="86">
                  <c:v>0.21969281838655216</c:v>
                </c:pt>
                <c:pt idx="87">
                  <c:v>0.2177477337079573</c:v>
                </c:pt>
                <c:pt idx="88">
                  <c:v>0.21471080721952271</c:v>
                </c:pt>
                <c:pt idx="89">
                  <c:v>0.12387869925693756</c:v>
                </c:pt>
                <c:pt idx="90">
                  <c:v>0.18951346549443987</c:v>
                </c:pt>
                <c:pt idx="91">
                  <c:v>0.17644172579882131</c:v>
                </c:pt>
                <c:pt idx="92">
                  <c:v>0.22379140246064649</c:v>
                </c:pt>
                <c:pt idx="93">
                  <c:v>0.19280198388591588</c:v>
                </c:pt>
                <c:pt idx="94">
                  <c:v>0.20688992825792571</c:v>
                </c:pt>
                <c:pt idx="95">
                  <c:v>0.20642786366493709</c:v>
                </c:pt>
                <c:pt idx="96">
                  <c:v>0.21361504948324209</c:v>
                </c:pt>
                <c:pt idx="97">
                  <c:v>0.2546012919436148</c:v>
                </c:pt>
                <c:pt idx="98">
                  <c:v>0.21357390629595116</c:v>
                </c:pt>
                <c:pt idx="99">
                  <c:v>0.26053007753141189</c:v>
                </c:pt>
                <c:pt idx="100">
                  <c:v>0.19025962949462089</c:v>
                </c:pt>
                <c:pt idx="101">
                  <c:v>0.18835674571630681</c:v>
                </c:pt>
                <c:pt idx="102">
                  <c:v>0.20024812721252994</c:v>
                </c:pt>
                <c:pt idx="103">
                  <c:v>0.23139092932907288</c:v>
                </c:pt>
                <c:pt idx="104">
                  <c:v>0.19473005657784112</c:v>
                </c:pt>
                <c:pt idx="105">
                  <c:v>0.2367531811724187</c:v>
                </c:pt>
                <c:pt idx="106">
                  <c:v>0.19842341224975787</c:v>
                </c:pt>
                <c:pt idx="107">
                  <c:v>0.19765926712993034</c:v>
                </c:pt>
                <c:pt idx="108">
                  <c:v>0.26085105313005508</c:v>
                </c:pt>
                <c:pt idx="109">
                  <c:v>0.20358334080336637</c:v>
                </c:pt>
                <c:pt idx="110">
                  <c:v>0.16274006663975937</c:v>
                </c:pt>
                <c:pt idx="111">
                  <c:v>0.18558661892399303</c:v>
                </c:pt>
                <c:pt idx="112">
                  <c:v>0.27838082416837195</c:v>
                </c:pt>
              </c:numCache>
            </c:numRef>
          </c:yVal>
        </c:ser>
        <c:ser>
          <c:idx val="0"/>
          <c:order val="1"/>
          <c:tx>
            <c:v>Jun-10</c:v>
          </c:tx>
          <c:spPr>
            <a:ln w="28575">
              <a:noFill/>
            </a:ln>
          </c:spPr>
          <c:trendline>
            <c:spPr>
              <a:ln w="28575">
                <a:solidFill>
                  <a:schemeClr val="accent1"/>
                </a:solidFill>
                <a:prstDash val="dash"/>
              </a:ln>
            </c:spPr>
            <c:trendlineType val="linear"/>
          </c:trendline>
          <c:yVal>
            <c:numRef>
              <c:f>data!$G$2:$G$114</c:f>
              <c:numCache>
                <c:formatCode>0%</c:formatCode>
                <c:ptCount val="113"/>
                <c:pt idx="0">
                  <c:v>0.22246299288240895</c:v>
                </c:pt>
                <c:pt idx="1">
                  <c:v>0.24482954287386891</c:v>
                </c:pt>
                <c:pt idx="2">
                  <c:v>0.32414067752051384</c:v>
                </c:pt>
                <c:pt idx="3">
                  <c:v>0.28407074888447154</c:v>
                </c:pt>
                <c:pt idx="4">
                  <c:v>0.33561634555823511</c:v>
                </c:pt>
                <c:pt idx="5">
                  <c:v>0.28562494764660384</c:v>
                </c:pt>
                <c:pt idx="6">
                  <c:v>0.50042596306622356</c:v>
                </c:pt>
                <c:pt idx="7">
                  <c:v>0.25560919447106323</c:v>
                </c:pt>
                <c:pt idx="8">
                  <c:v>0.27937271067115582</c:v>
                </c:pt>
                <c:pt idx="9">
                  <c:v>0.28640787407813117</c:v>
                </c:pt>
                <c:pt idx="10">
                  <c:v>0.24659516083606031</c:v>
                </c:pt>
                <c:pt idx="11">
                  <c:v>0.22218907039514219</c:v>
                </c:pt>
                <c:pt idx="12">
                  <c:v>0.31668005342771932</c:v>
                </c:pt>
                <c:pt idx="13">
                  <c:v>0.33519119153096782</c:v>
                </c:pt>
                <c:pt idx="14">
                  <c:v>0.30640733800612574</c:v>
                </c:pt>
                <c:pt idx="15">
                  <c:v>0.29886608317387503</c:v>
                </c:pt>
                <c:pt idx="16">
                  <c:v>0.27893197927068814</c:v>
                </c:pt>
                <c:pt idx="17">
                  <c:v>0.28706374500021431</c:v>
                </c:pt>
                <c:pt idx="18">
                  <c:v>0.29624668600867332</c:v>
                </c:pt>
                <c:pt idx="19">
                  <c:v>0.29307821406869589</c:v>
                </c:pt>
                <c:pt idx="20">
                  <c:v>0.31815540923266594</c:v>
                </c:pt>
                <c:pt idx="21">
                  <c:v>0.30640128245732384</c:v>
                </c:pt>
                <c:pt idx="22">
                  <c:v>0.30204401835319139</c:v>
                </c:pt>
                <c:pt idx="23">
                  <c:v>0.28943674382892931</c:v>
                </c:pt>
                <c:pt idx="24">
                  <c:v>0.25546622084004517</c:v>
                </c:pt>
                <c:pt idx="25">
                  <c:v>0.25124306718638922</c:v>
                </c:pt>
                <c:pt idx="26">
                  <c:v>0.26999806865916681</c:v>
                </c:pt>
                <c:pt idx="27">
                  <c:v>0.28049430443723666</c:v>
                </c:pt>
                <c:pt idx="28">
                  <c:v>0.33518442165030865</c:v>
                </c:pt>
                <c:pt idx="29">
                  <c:v>0.30713154854113167</c:v>
                </c:pt>
                <c:pt idx="30">
                  <c:v>0.31434608736035907</c:v>
                </c:pt>
                <c:pt idx="31">
                  <c:v>0.26237643555759582</c:v>
                </c:pt>
                <c:pt idx="32">
                  <c:v>0.23300987775032794</c:v>
                </c:pt>
                <c:pt idx="33">
                  <c:v>0.3138582268977454</c:v>
                </c:pt>
                <c:pt idx="34">
                  <c:v>0.27192153046328776</c:v>
                </c:pt>
                <c:pt idx="35">
                  <c:v>0.35127407213834183</c:v>
                </c:pt>
                <c:pt idx="36">
                  <c:v>0.24675127056966473</c:v>
                </c:pt>
                <c:pt idx="37">
                  <c:v>0.31939157701637388</c:v>
                </c:pt>
                <c:pt idx="38">
                  <c:v>0.29389792267822235</c:v>
                </c:pt>
                <c:pt idx="39">
                  <c:v>0.33976651361134341</c:v>
                </c:pt>
                <c:pt idx="40">
                  <c:v>0.21940120274888841</c:v>
                </c:pt>
                <c:pt idx="41">
                  <c:v>0.29788178852030611</c:v>
                </c:pt>
                <c:pt idx="42">
                  <c:v>0.32812201645425088</c:v>
                </c:pt>
                <c:pt idx="43">
                  <c:v>0.32881245224421779</c:v>
                </c:pt>
                <c:pt idx="44">
                  <c:v>0.30768167392475904</c:v>
                </c:pt>
                <c:pt idx="45">
                  <c:v>0.32783257940393806</c:v>
                </c:pt>
                <c:pt idx="46">
                  <c:v>0.28721483521226387</c:v>
                </c:pt>
                <c:pt idx="47">
                  <c:v>0.36592502682258082</c:v>
                </c:pt>
                <c:pt idx="48">
                  <c:v>0.27558650379344091</c:v>
                </c:pt>
                <c:pt idx="49">
                  <c:v>0.31268932041185798</c:v>
                </c:pt>
                <c:pt idx="50">
                  <c:v>0.32581696039466929</c:v>
                </c:pt>
                <c:pt idx="51">
                  <c:v>0.30153302232144802</c:v>
                </c:pt>
                <c:pt idx="52">
                  <c:v>0.29341592624246776</c:v>
                </c:pt>
                <c:pt idx="53">
                  <c:v>0.31565305620134415</c:v>
                </c:pt>
                <c:pt idx="54">
                  <c:v>0.36835142647826896</c:v>
                </c:pt>
                <c:pt idx="55">
                  <c:v>0.30429483565492832</c:v>
                </c:pt>
                <c:pt idx="56">
                  <c:v>0.35939640475918888</c:v>
                </c:pt>
                <c:pt idx="57">
                  <c:v>0.21197633167360044</c:v>
                </c:pt>
                <c:pt idx="58">
                  <c:v>0.31605745972929888</c:v>
                </c:pt>
                <c:pt idx="59">
                  <c:v>0.3506846140985343</c:v>
                </c:pt>
                <c:pt idx="60">
                  <c:v>0.35395662600714473</c:v>
                </c:pt>
                <c:pt idx="61">
                  <c:v>0.36341224772516734</c:v>
                </c:pt>
                <c:pt idx="62">
                  <c:v>0.33398436188383218</c:v>
                </c:pt>
                <c:pt idx="63">
                  <c:v>0.31284242598545153</c:v>
                </c:pt>
                <c:pt idx="64">
                  <c:v>0.27472842966492239</c:v>
                </c:pt>
                <c:pt idx="65">
                  <c:v>0.28097830142550873</c:v>
                </c:pt>
                <c:pt idx="66">
                  <c:v>0.18686845585530257</c:v>
                </c:pt>
                <c:pt idx="67">
                  <c:v>0.31640651326065011</c:v>
                </c:pt>
                <c:pt idx="68">
                  <c:v>0.36392476569265036</c:v>
                </c:pt>
                <c:pt idx="69">
                  <c:v>0.28898292937051517</c:v>
                </c:pt>
                <c:pt idx="70">
                  <c:v>0.33117239475855037</c:v>
                </c:pt>
                <c:pt idx="71">
                  <c:v>0.32393922116426566</c:v>
                </c:pt>
                <c:pt idx="72">
                  <c:v>0.31198647120625461</c:v>
                </c:pt>
                <c:pt idx="73">
                  <c:v>0.31540871420802452</c:v>
                </c:pt>
                <c:pt idx="74">
                  <c:v>0.34961488234053634</c:v>
                </c:pt>
                <c:pt idx="75">
                  <c:v>0.17558348174234609</c:v>
                </c:pt>
                <c:pt idx="76">
                  <c:v>0.29004775556150875</c:v>
                </c:pt>
                <c:pt idx="77">
                  <c:v>0.37569804055273659</c:v>
                </c:pt>
                <c:pt idx="78">
                  <c:v>0.29007415252505936</c:v>
                </c:pt>
                <c:pt idx="79">
                  <c:v>0.37712049442160461</c:v>
                </c:pt>
                <c:pt idx="80">
                  <c:v>0.34431429584627038</c:v>
                </c:pt>
                <c:pt idx="81">
                  <c:v>0.36626520877202401</c:v>
                </c:pt>
                <c:pt idx="82">
                  <c:v>0.28175377032825538</c:v>
                </c:pt>
                <c:pt idx="83">
                  <c:v>0.36042647974146885</c:v>
                </c:pt>
                <c:pt idx="84">
                  <c:v>0.28045654580626528</c:v>
                </c:pt>
                <c:pt idx="85">
                  <c:v>0.33644928488789677</c:v>
                </c:pt>
                <c:pt idx="86">
                  <c:v>0.33279000598652558</c:v>
                </c:pt>
                <c:pt idx="87">
                  <c:v>0.32444282830838184</c:v>
                </c:pt>
                <c:pt idx="88">
                  <c:v>0.32971249883548476</c:v>
                </c:pt>
                <c:pt idx="89">
                  <c:v>0.22048441560119608</c:v>
                </c:pt>
                <c:pt idx="90">
                  <c:v>0.30162608283518588</c:v>
                </c:pt>
                <c:pt idx="91">
                  <c:v>0.29208856801189942</c:v>
                </c:pt>
                <c:pt idx="92">
                  <c:v>0.35188146002696102</c:v>
                </c:pt>
                <c:pt idx="93">
                  <c:v>0.30414004265753775</c:v>
                </c:pt>
                <c:pt idx="94">
                  <c:v>0.32000086436234593</c:v>
                </c:pt>
                <c:pt idx="95">
                  <c:v>0.31715588608202017</c:v>
                </c:pt>
                <c:pt idx="96">
                  <c:v>0.33424499204874475</c:v>
                </c:pt>
                <c:pt idx="97">
                  <c:v>0.37064948309904494</c:v>
                </c:pt>
                <c:pt idx="98">
                  <c:v>0.32365827041161632</c:v>
                </c:pt>
                <c:pt idx="99">
                  <c:v>0.38962142206845768</c:v>
                </c:pt>
                <c:pt idx="100">
                  <c:v>0.3144225107254055</c:v>
                </c:pt>
                <c:pt idx="101">
                  <c:v>0.29305462242347968</c:v>
                </c:pt>
                <c:pt idx="102">
                  <c:v>0.31797963164568943</c:v>
                </c:pt>
                <c:pt idx="103">
                  <c:v>0.34502126283104972</c:v>
                </c:pt>
                <c:pt idx="104">
                  <c:v>0.30229035984845631</c:v>
                </c:pt>
                <c:pt idx="105">
                  <c:v>0.36357807252141189</c:v>
                </c:pt>
                <c:pt idx="106">
                  <c:v>0.33728089529713517</c:v>
                </c:pt>
                <c:pt idx="107">
                  <c:v>0.30406893310552852</c:v>
                </c:pt>
                <c:pt idx="108">
                  <c:v>0.38583282346137432</c:v>
                </c:pt>
                <c:pt idx="109">
                  <c:v>0.30543488295241022</c:v>
                </c:pt>
                <c:pt idx="110">
                  <c:v>0.26878920094155911</c:v>
                </c:pt>
                <c:pt idx="111">
                  <c:v>0.29657910492948092</c:v>
                </c:pt>
                <c:pt idx="112" formatCode="General">
                  <c:v>0.40758779952919238</c:v>
                </c:pt>
              </c:numCache>
            </c:numRef>
          </c:yVal>
        </c:ser>
        <c:axId val="80350592"/>
        <c:axId val="80360960"/>
      </c:scatterChart>
      <c:valAx>
        <c:axId val="80350592"/>
        <c:scaling>
          <c:orientation val="minMax"/>
        </c:scaling>
        <c:axPos val="b"/>
        <c:title>
          <c:tx>
            <c:rich>
              <a:bodyPr/>
              <a:lstStyle/>
              <a:p>
                <a:pPr>
                  <a:defRPr sz="1400"/>
                </a:pPr>
                <a:r>
                  <a:rPr lang="en-US" sz="1400"/>
                  <a:t>Rank in 2008 ARL Investment Index</a:t>
                </a:r>
              </a:p>
            </c:rich>
          </c:tx>
          <c:layout/>
        </c:title>
        <c:numFmt formatCode="General" sourceLinked="1"/>
        <c:tickLblPos val="nextTo"/>
        <c:crossAx val="80360960"/>
        <c:crosses val="autoZero"/>
        <c:crossBetween val="midCat"/>
      </c:valAx>
      <c:valAx>
        <c:axId val="80360960"/>
        <c:scaling>
          <c:orientation val="minMax"/>
          <c:max val="0.60000000000000064"/>
          <c:min val="0"/>
        </c:scaling>
        <c:axPos val="l"/>
        <c:majorGridlines/>
        <c:title>
          <c:tx>
            <c:rich>
              <a:bodyPr rot="-5400000" vert="horz"/>
              <a:lstStyle/>
              <a:p>
                <a:pPr>
                  <a:defRPr sz="1400"/>
                </a:pPr>
                <a:r>
                  <a:rPr lang="en-US" sz="1400"/>
                  <a:t>% of Titles in Local Collection</a:t>
                </a:r>
              </a:p>
            </c:rich>
          </c:tx>
          <c:layout/>
        </c:title>
        <c:numFmt formatCode="0%" sourceLinked="1"/>
        <c:tickLblPos val="nextTo"/>
        <c:txPr>
          <a:bodyPr/>
          <a:lstStyle/>
          <a:p>
            <a:pPr>
              <a:defRPr sz="1050" b="1"/>
            </a:pPr>
            <a:endParaRPr lang="en-US"/>
          </a:p>
        </c:txPr>
        <c:crossAx val="80350592"/>
        <c:crosses val="autoZero"/>
        <c:crossBetween val="midCat"/>
      </c:valAx>
    </c:plotArea>
    <c:plotVisOnly val="1"/>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bar3DChart>
        <c:barDir val="col"/>
        <c:grouping val="clustered"/>
        <c:ser>
          <c:idx val="1"/>
          <c:order val="0"/>
          <c:tx>
            <c:v>Mass digitized books in Hathi digital repository</c:v>
          </c:tx>
          <c:cat>
            <c:numRef>
              <c:f>Sheet3!$E$1:$N$1</c:f>
              <c:numCache>
                <c:formatCode>mmm\-yy</c:formatCode>
                <c:ptCount val="10"/>
                <c:pt idx="0">
                  <c:v>40057</c:v>
                </c:pt>
                <c:pt idx="1">
                  <c:v>40087</c:v>
                </c:pt>
                <c:pt idx="2">
                  <c:v>40118</c:v>
                </c:pt>
                <c:pt idx="3">
                  <c:v>40148</c:v>
                </c:pt>
                <c:pt idx="4">
                  <c:v>40179</c:v>
                </c:pt>
                <c:pt idx="5">
                  <c:v>40210</c:v>
                </c:pt>
                <c:pt idx="6">
                  <c:v>40238</c:v>
                </c:pt>
                <c:pt idx="7">
                  <c:v>40269</c:v>
                </c:pt>
                <c:pt idx="8">
                  <c:v>40299</c:v>
                </c:pt>
                <c:pt idx="9">
                  <c:v>40330</c:v>
                </c:pt>
              </c:numCache>
            </c:numRef>
          </c:cat>
          <c:val>
            <c:numRef>
              <c:f>Sheet3!$E$3:$N$3</c:f>
              <c:numCache>
                <c:formatCode>General</c:formatCode>
                <c:ptCount val="10"/>
                <c:pt idx="0">
                  <c:v>2241054</c:v>
                </c:pt>
                <c:pt idx="1">
                  <c:v>2410634</c:v>
                </c:pt>
                <c:pt idx="2">
                  <c:v>2697592</c:v>
                </c:pt>
                <c:pt idx="3">
                  <c:v>2814559</c:v>
                </c:pt>
                <c:pt idx="4">
                  <c:v>3052389</c:v>
                </c:pt>
                <c:pt idx="5">
                  <c:v>3109185</c:v>
                </c:pt>
                <c:pt idx="6">
                  <c:v>3207521</c:v>
                </c:pt>
                <c:pt idx="7">
                  <c:v>3248093</c:v>
                </c:pt>
                <c:pt idx="8">
                  <c:v>3333000</c:v>
                </c:pt>
                <c:pt idx="9">
                  <c:v>3462657</c:v>
                </c:pt>
              </c:numCache>
            </c:numRef>
          </c:val>
        </c:ser>
        <c:ser>
          <c:idx val="0"/>
          <c:order val="1"/>
          <c:tx>
            <c:v>Mass digitized books in shared print repositories</c:v>
          </c:tx>
          <c:cat>
            <c:numRef>
              <c:f>Sheet3!$E$1:$N$1</c:f>
              <c:numCache>
                <c:formatCode>mmm\-yy</c:formatCode>
                <c:ptCount val="10"/>
                <c:pt idx="0">
                  <c:v>40057</c:v>
                </c:pt>
                <c:pt idx="1">
                  <c:v>40087</c:v>
                </c:pt>
                <c:pt idx="2">
                  <c:v>40118</c:v>
                </c:pt>
                <c:pt idx="3">
                  <c:v>40148</c:v>
                </c:pt>
                <c:pt idx="4">
                  <c:v>40179</c:v>
                </c:pt>
                <c:pt idx="5">
                  <c:v>40210</c:v>
                </c:pt>
                <c:pt idx="6">
                  <c:v>40238</c:v>
                </c:pt>
                <c:pt idx="7">
                  <c:v>40269</c:v>
                </c:pt>
                <c:pt idx="8">
                  <c:v>40299</c:v>
                </c:pt>
                <c:pt idx="9">
                  <c:v>40330</c:v>
                </c:pt>
              </c:numCache>
            </c:numRef>
          </c:cat>
          <c:val>
            <c:numRef>
              <c:f>Sheet3!$E$2:$N$2</c:f>
              <c:numCache>
                <c:formatCode>General</c:formatCode>
                <c:ptCount val="10"/>
                <c:pt idx="0">
                  <c:v>1396853</c:v>
                </c:pt>
                <c:pt idx="1">
                  <c:v>1695664</c:v>
                </c:pt>
                <c:pt idx="2">
                  <c:v>1923860</c:v>
                </c:pt>
                <c:pt idx="3">
                  <c:v>2004833</c:v>
                </c:pt>
                <c:pt idx="4">
                  <c:v>2244201</c:v>
                </c:pt>
                <c:pt idx="5">
                  <c:v>2281842</c:v>
                </c:pt>
                <c:pt idx="6">
                  <c:v>2357308</c:v>
                </c:pt>
                <c:pt idx="7">
                  <c:v>2382882</c:v>
                </c:pt>
                <c:pt idx="8">
                  <c:v>2433090</c:v>
                </c:pt>
                <c:pt idx="9">
                  <c:v>2527739.61</c:v>
                </c:pt>
              </c:numCache>
            </c:numRef>
          </c:val>
        </c:ser>
        <c:shape val="box"/>
        <c:axId val="77229440"/>
        <c:axId val="77235328"/>
        <c:axId val="0"/>
      </c:bar3DChart>
      <c:dateAx>
        <c:axId val="77229440"/>
        <c:scaling>
          <c:orientation val="minMax"/>
        </c:scaling>
        <c:axPos val="b"/>
        <c:numFmt formatCode="mmm\-yy" sourceLinked="1"/>
        <c:tickLblPos val="nextTo"/>
        <c:txPr>
          <a:bodyPr/>
          <a:lstStyle/>
          <a:p>
            <a:pPr>
              <a:defRPr sz="1050" b="1"/>
            </a:pPr>
            <a:endParaRPr lang="en-US"/>
          </a:p>
        </c:txPr>
        <c:crossAx val="77235328"/>
        <c:crosses val="autoZero"/>
        <c:auto val="1"/>
        <c:lblOffset val="100"/>
      </c:dateAx>
      <c:valAx>
        <c:axId val="77235328"/>
        <c:scaling>
          <c:orientation val="minMax"/>
        </c:scaling>
        <c:axPos val="l"/>
        <c:majorGridlines/>
        <c:title>
          <c:tx>
            <c:rich>
              <a:bodyPr rot="-5400000" vert="horz"/>
              <a:lstStyle/>
              <a:p>
                <a:pPr>
                  <a:defRPr sz="1400"/>
                </a:pPr>
                <a:r>
                  <a:rPr lang="en-US" sz="1400" dirty="0" smtClean="0"/>
                  <a:t> Unique</a:t>
                </a:r>
                <a:r>
                  <a:rPr lang="en-US" sz="1400" baseline="0" dirty="0" smtClean="0"/>
                  <a:t> Titles</a:t>
                </a:r>
                <a:endParaRPr lang="en-US" sz="1400" dirty="0"/>
              </a:p>
            </c:rich>
          </c:tx>
          <c:layout/>
        </c:title>
        <c:numFmt formatCode="#,##0" sourceLinked="0"/>
        <c:tickLblPos val="nextTo"/>
        <c:txPr>
          <a:bodyPr/>
          <a:lstStyle/>
          <a:p>
            <a:pPr>
              <a:defRPr sz="1100" b="1"/>
            </a:pPr>
            <a:endParaRPr lang="en-US"/>
          </a:p>
        </c:txPr>
        <c:crossAx val="77229440"/>
        <c:crosses val="autoZero"/>
        <c:crossBetween val="between"/>
      </c:valAx>
    </c:plotArea>
    <c:legend>
      <c:legendPos val="b"/>
      <c:layout/>
      <c:txPr>
        <a:bodyPr/>
        <a:lstStyle/>
        <a:p>
          <a:pPr>
            <a:defRPr sz="1100" b="0"/>
          </a:pPr>
          <a:endParaRPr lang="en-US"/>
        </a:p>
      </c:txPr>
    </c:legend>
    <c:dispBlanksAs val="zero"/>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v>% of titles duplicated in June 2009</c:v>
          </c:tx>
          <c:cat>
            <c:strRef>
              <c:f>'CAVAL members'!$A$2:$A$12</c:f>
              <c:strCache>
                <c:ptCount val="11"/>
                <c:pt idx="0">
                  <c:v>Australian Catholic University</c:v>
                </c:pt>
                <c:pt idx="1">
                  <c:v>Swinburne University</c:v>
                </c:pt>
                <c:pt idx="2">
                  <c:v>University of Ballarat</c:v>
                </c:pt>
                <c:pt idx="3">
                  <c:v>Victoria University</c:v>
                </c:pt>
                <c:pt idx="4">
                  <c:v>RMIT University</c:v>
                </c:pt>
                <c:pt idx="5">
                  <c:v>University of Tasmania</c:v>
                </c:pt>
                <c:pt idx="6">
                  <c:v>Deakin University</c:v>
                </c:pt>
                <c:pt idx="7">
                  <c:v>University of New South Wales</c:v>
                </c:pt>
                <c:pt idx="8">
                  <c:v>La Trobe University</c:v>
                </c:pt>
                <c:pt idx="9">
                  <c:v>Monash University</c:v>
                </c:pt>
                <c:pt idx="10">
                  <c:v>University of Melbourne</c:v>
                </c:pt>
              </c:strCache>
            </c:strRef>
          </c:cat>
          <c:val>
            <c:numRef>
              <c:f>'CAVAL members'!$I$2:$I$12</c:f>
              <c:numCache>
                <c:formatCode>0%</c:formatCode>
                <c:ptCount val="11"/>
                <c:pt idx="0">
                  <c:v>0.10209541974621854</c:v>
                </c:pt>
                <c:pt idx="1">
                  <c:v>0.11618197424892709</c:v>
                </c:pt>
                <c:pt idx="2">
                  <c:v>0.11938273116962646</c:v>
                </c:pt>
                <c:pt idx="3">
                  <c:v>0.11915379562615629</c:v>
                </c:pt>
                <c:pt idx="4">
                  <c:v>0.14716115953042108</c:v>
                </c:pt>
                <c:pt idx="5">
                  <c:v>0.20854894653540945</c:v>
                </c:pt>
                <c:pt idx="6">
                  <c:v>0.14998173956932762</c:v>
                </c:pt>
                <c:pt idx="7">
                  <c:v>0.14819457339661568</c:v>
                </c:pt>
                <c:pt idx="8">
                  <c:v>0.19596544300953794</c:v>
                </c:pt>
                <c:pt idx="9">
                  <c:v>0.15201235853011533</c:v>
                </c:pt>
                <c:pt idx="10">
                  <c:v>0.16010166223157513</c:v>
                </c:pt>
              </c:numCache>
            </c:numRef>
          </c:val>
        </c:ser>
        <c:ser>
          <c:idx val="1"/>
          <c:order val="1"/>
          <c:tx>
            <c:v>% of titles duplicated in June 2010</c:v>
          </c:tx>
          <c:cat>
            <c:strRef>
              <c:f>'CAVAL members'!$A$2:$A$12</c:f>
              <c:strCache>
                <c:ptCount val="11"/>
                <c:pt idx="0">
                  <c:v>Australian Catholic University</c:v>
                </c:pt>
                <c:pt idx="1">
                  <c:v>Swinburne University</c:v>
                </c:pt>
                <c:pt idx="2">
                  <c:v>University of Ballarat</c:v>
                </c:pt>
                <c:pt idx="3">
                  <c:v>Victoria University</c:v>
                </c:pt>
                <c:pt idx="4">
                  <c:v>RMIT University</c:v>
                </c:pt>
                <c:pt idx="5">
                  <c:v>University of Tasmania</c:v>
                </c:pt>
                <c:pt idx="6">
                  <c:v>Deakin University</c:v>
                </c:pt>
                <c:pt idx="7">
                  <c:v>University of New South Wales</c:v>
                </c:pt>
                <c:pt idx="8">
                  <c:v>La Trobe University</c:v>
                </c:pt>
                <c:pt idx="9">
                  <c:v>Monash University</c:v>
                </c:pt>
                <c:pt idx="10">
                  <c:v>University of Melbourne</c:v>
                </c:pt>
              </c:strCache>
            </c:strRef>
          </c:cat>
          <c:val>
            <c:numRef>
              <c:f>'CAVAL members'!$K$2:$K$12</c:f>
              <c:numCache>
                <c:formatCode>0%</c:formatCode>
                <c:ptCount val="11"/>
                <c:pt idx="0">
                  <c:v>0.17097141646136338</c:v>
                </c:pt>
                <c:pt idx="1">
                  <c:v>0.17532017167381964</c:v>
                </c:pt>
                <c:pt idx="2">
                  <c:v>0.18666993263931428</c:v>
                </c:pt>
                <c:pt idx="3">
                  <c:v>0.18393886983928037</c:v>
                </c:pt>
                <c:pt idx="4">
                  <c:v>0.22601942960347068</c:v>
                </c:pt>
                <c:pt idx="5">
                  <c:v>0.31931258208268376</c:v>
                </c:pt>
                <c:pt idx="6">
                  <c:v>0.21970922828821121</c:v>
                </c:pt>
                <c:pt idx="7">
                  <c:v>0.24356974540068121</c:v>
                </c:pt>
                <c:pt idx="8">
                  <c:v>0.30327336097485486</c:v>
                </c:pt>
                <c:pt idx="9">
                  <c:v>0.24239189841732547</c:v>
                </c:pt>
                <c:pt idx="10">
                  <c:v>0.25905189465719813</c:v>
                </c:pt>
              </c:numCache>
            </c:numRef>
          </c:val>
        </c:ser>
        <c:marker val="1"/>
        <c:axId val="80996224"/>
        <c:axId val="80997760"/>
      </c:lineChart>
      <c:catAx>
        <c:axId val="80996224"/>
        <c:scaling>
          <c:orientation val="minMax"/>
        </c:scaling>
        <c:axPos val="b"/>
        <c:tickLblPos val="nextTo"/>
        <c:crossAx val="80997760"/>
        <c:crosses val="autoZero"/>
        <c:auto val="1"/>
        <c:lblAlgn val="ctr"/>
        <c:lblOffset val="100"/>
      </c:catAx>
      <c:valAx>
        <c:axId val="80997760"/>
        <c:scaling>
          <c:orientation val="minMax"/>
        </c:scaling>
        <c:axPos val="l"/>
        <c:majorGridlines/>
        <c:numFmt formatCode="0%" sourceLinked="1"/>
        <c:tickLblPos val="nextTo"/>
        <c:crossAx val="80996224"/>
        <c:crosses val="autoZero"/>
        <c:crossBetween val="between"/>
      </c:valAx>
    </c:plotArea>
    <c:legend>
      <c:legendPos val="b"/>
      <c:layout/>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Annual Cost of Managing Single</a:t>
            </a:r>
            <a:r>
              <a:rPr lang="en-US" baseline="0"/>
              <a:t> Print Copy </a:t>
            </a:r>
            <a:endParaRPr lang="en-US"/>
          </a:p>
          <a:p>
            <a:pPr>
              <a:defRPr/>
            </a:pPr>
            <a:r>
              <a:rPr lang="en-US"/>
              <a:t>of Mass-digitised Books in Campus Library</a:t>
            </a:r>
          </a:p>
        </c:rich>
      </c:tx>
      <c:layout/>
    </c:title>
    <c:view3D>
      <c:rAngAx val="1"/>
    </c:view3D>
    <c:plotArea>
      <c:layout/>
      <c:bar3DChart>
        <c:barDir val="bar"/>
        <c:grouping val="clustered"/>
        <c:ser>
          <c:idx val="0"/>
          <c:order val="0"/>
          <c:dLbls>
            <c:dLbl>
              <c:idx val="0"/>
              <c:layout/>
              <c:showVal val="1"/>
            </c:dLbl>
            <c:dLbl>
              <c:idx val="4"/>
              <c:layout/>
              <c:showVal val="1"/>
            </c:dLbl>
            <c:dLbl>
              <c:idx val="7"/>
              <c:layout/>
              <c:showVal val="1"/>
            </c:dLbl>
            <c:dLbl>
              <c:idx val="9"/>
              <c:layout/>
              <c:spPr>
                <a:solidFill>
                  <a:schemeClr val="bg1"/>
                </a:solidFill>
              </c:spPr>
              <c:txPr>
                <a:bodyPr/>
                <a:lstStyle/>
                <a:p>
                  <a:pPr>
                    <a:defRPr sz="1050" b="1">
                      <a:solidFill>
                        <a:srgbClr val="FF0000"/>
                      </a:solidFill>
                    </a:defRPr>
                  </a:pPr>
                  <a:endParaRPr lang="en-US"/>
                </a:p>
              </c:txPr>
              <c:showVal val="1"/>
            </c:dLbl>
            <c:dLbl>
              <c:idx val="10"/>
              <c:layout>
                <c:manualLayout>
                  <c:x val="0"/>
                  <c:y val="4.839684498300017E-3"/>
                </c:manualLayout>
              </c:layout>
              <c:spPr>
                <a:solidFill>
                  <a:schemeClr val="bg1"/>
                </a:solidFill>
              </c:spPr>
              <c:txPr>
                <a:bodyPr/>
                <a:lstStyle/>
                <a:p>
                  <a:pPr>
                    <a:defRPr sz="1000" b="1">
                      <a:solidFill>
                        <a:srgbClr val="FF0000"/>
                      </a:solidFill>
                    </a:defRPr>
                  </a:pPr>
                  <a:endParaRPr lang="en-US"/>
                </a:p>
              </c:txPr>
              <c:showVal val="1"/>
            </c:dLbl>
            <c:delete val="1"/>
            <c:spPr>
              <a:solidFill>
                <a:schemeClr val="bg1"/>
              </a:solidFill>
            </c:spPr>
            <c:txPr>
              <a:bodyPr/>
              <a:lstStyle/>
              <a:p>
                <a:pPr>
                  <a:defRPr sz="1050" b="1"/>
                </a:pPr>
                <a:endParaRPr lang="en-US"/>
              </a:p>
            </c:txPr>
          </c:dLbls>
          <c:cat>
            <c:strRef>
              <c:f>'CAVAL members'!$A$2:$A$12</c:f>
              <c:strCache>
                <c:ptCount val="11"/>
                <c:pt idx="0">
                  <c:v>Australian Catholic University</c:v>
                </c:pt>
                <c:pt idx="1">
                  <c:v>Swinburne University</c:v>
                </c:pt>
                <c:pt idx="2">
                  <c:v>University of Ballarat</c:v>
                </c:pt>
                <c:pt idx="3">
                  <c:v>Victoria University</c:v>
                </c:pt>
                <c:pt idx="4">
                  <c:v>RMIT University</c:v>
                </c:pt>
                <c:pt idx="5">
                  <c:v>University of Tasmania</c:v>
                </c:pt>
                <c:pt idx="6">
                  <c:v>Deakin University</c:v>
                </c:pt>
                <c:pt idx="7">
                  <c:v>University of New South Wales</c:v>
                </c:pt>
                <c:pt idx="8">
                  <c:v>La Trobe University</c:v>
                </c:pt>
                <c:pt idx="9">
                  <c:v>Monash University</c:v>
                </c:pt>
                <c:pt idx="10">
                  <c:v>University of Melbourne</c:v>
                </c:pt>
              </c:strCache>
            </c:strRef>
          </c:cat>
          <c:val>
            <c:numRef>
              <c:f>'CAVAL members'!$N$2:$N$12</c:f>
              <c:numCache>
                <c:formatCode>"$"#,##0</c:formatCode>
                <c:ptCount val="11"/>
                <c:pt idx="0">
                  <c:v>27429.5</c:v>
                </c:pt>
                <c:pt idx="1">
                  <c:v>108506.75</c:v>
                </c:pt>
                <c:pt idx="2">
                  <c:v>161942</c:v>
                </c:pt>
                <c:pt idx="3">
                  <c:v>259445.5</c:v>
                </c:pt>
                <c:pt idx="4">
                  <c:v>369112.5</c:v>
                </c:pt>
                <c:pt idx="5">
                  <c:v>604490.25</c:v>
                </c:pt>
                <c:pt idx="6">
                  <c:v>682664.75</c:v>
                </c:pt>
                <c:pt idx="7">
                  <c:v>777112.5</c:v>
                </c:pt>
                <c:pt idx="8">
                  <c:v>1181903.75</c:v>
                </c:pt>
                <c:pt idx="9">
                  <c:v>1521092</c:v>
                </c:pt>
                <c:pt idx="10">
                  <c:v>1750511.25</c:v>
                </c:pt>
              </c:numCache>
            </c:numRef>
          </c:val>
        </c:ser>
        <c:shape val="box"/>
        <c:axId val="81053184"/>
        <c:axId val="81054720"/>
        <c:axId val="0"/>
      </c:bar3DChart>
      <c:catAx>
        <c:axId val="81053184"/>
        <c:scaling>
          <c:orientation val="minMax"/>
        </c:scaling>
        <c:axPos val="l"/>
        <c:tickLblPos val="nextTo"/>
        <c:crossAx val="81054720"/>
        <c:crosses val="autoZero"/>
        <c:auto val="1"/>
        <c:lblAlgn val="ctr"/>
        <c:lblOffset val="100"/>
      </c:catAx>
      <c:valAx>
        <c:axId val="81054720"/>
        <c:scaling>
          <c:orientation val="minMax"/>
        </c:scaling>
        <c:axPos val="b"/>
        <c:majorGridlines/>
        <c:numFmt formatCode="&quot;$&quot;#,##0" sourceLinked="1"/>
        <c:tickLblPos val="nextTo"/>
        <c:crossAx val="81053184"/>
        <c:crosses val="autoZero"/>
        <c:crossBetween val="between"/>
      </c:valAx>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22613473315835519"/>
          <c:y val="5.5335119192575152E-2"/>
          <c:w val="0.55857458442694585"/>
          <c:h val="0.55741266877722606"/>
        </c:manualLayout>
      </c:layout>
      <c:barChart>
        <c:barDir val="col"/>
        <c:grouping val="clustered"/>
        <c:ser>
          <c:idx val="0"/>
          <c:order val="0"/>
          <c:tx>
            <c:v>Titles duplicated</c:v>
          </c:tx>
          <c:cat>
            <c:strRef>
              <c:f>'CAVAL members'!$A$2:$A$12</c:f>
              <c:strCache>
                <c:ptCount val="11"/>
                <c:pt idx="0">
                  <c:v>Australian Catholic University</c:v>
                </c:pt>
                <c:pt idx="1">
                  <c:v>Swinburne University</c:v>
                </c:pt>
                <c:pt idx="2">
                  <c:v>University of Ballarat</c:v>
                </c:pt>
                <c:pt idx="3">
                  <c:v>Victoria University</c:v>
                </c:pt>
                <c:pt idx="4">
                  <c:v>RMIT University</c:v>
                </c:pt>
                <c:pt idx="5">
                  <c:v>University of Tasmania</c:v>
                </c:pt>
                <c:pt idx="6">
                  <c:v>Deakin University</c:v>
                </c:pt>
                <c:pt idx="7">
                  <c:v>University of New South Wales</c:v>
                </c:pt>
                <c:pt idx="8">
                  <c:v>La Trobe University</c:v>
                </c:pt>
                <c:pt idx="9">
                  <c:v>Monash University</c:v>
                </c:pt>
                <c:pt idx="10">
                  <c:v>University of Melbourne</c:v>
                </c:pt>
              </c:strCache>
            </c:strRef>
          </c:cat>
          <c:val>
            <c:numRef>
              <c:f>'CAVAL members'!$K$2:$K$12</c:f>
              <c:numCache>
                <c:formatCode>0%</c:formatCode>
                <c:ptCount val="11"/>
                <c:pt idx="0">
                  <c:v>0.17097141646136338</c:v>
                </c:pt>
                <c:pt idx="1">
                  <c:v>0.17532017167381964</c:v>
                </c:pt>
                <c:pt idx="2">
                  <c:v>0.18666993263931428</c:v>
                </c:pt>
                <c:pt idx="3">
                  <c:v>0.18393886983928037</c:v>
                </c:pt>
                <c:pt idx="4">
                  <c:v>0.22601942960347068</c:v>
                </c:pt>
                <c:pt idx="5">
                  <c:v>0.31931258208268376</c:v>
                </c:pt>
                <c:pt idx="6">
                  <c:v>0.21970922828821121</c:v>
                </c:pt>
                <c:pt idx="7">
                  <c:v>0.24356974540068121</c:v>
                </c:pt>
                <c:pt idx="8">
                  <c:v>0.30327336097485486</c:v>
                </c:pt>
                <c:pt idx="9">
                  <c:v>0.24239189841732547</c:v>
                </c:pt>
                <c:pt idx="10">
                  <c:v>0.25905189465719813</c:v>
                </c:pt>
              </c:numCache>
            </c:numRef>
          </c:val>
        </c:ser>
        <c:axId val="85820544"/>
        <c:axId val="85822080"/>
      </c:barChart>
      <c:lineChart>
        <c:grouping val="standard"/>
        <c:ser>
          <c:idx val="1"/>
          <c:order val="1"/>
          <c:tx>
            <c:v>Linear metres of shelf space</c:v>
          </c:tx>
          <c:val>
            <c:numRef>
              <c:f>'CAVAL members'!$M$2:$M$12</c:f>
              <c:numCache>
                <c:formatCode>General</c:formatCode>
                <c:ptCount val="11"/>
                <c:pt idx="0">
                  <c:v>122.9487</c:v>
                </c:pt>
                <c:pt idx="1">
                  <c:v>486.36555000000004</c:v>
                </c:pt>
                <c:pt idx="2">
                  <c:v>725.88119999999958</c:v>
                </c:pt>
                <c:pt idx="3">
                  <c:v>1162.9263000000001</c:v>
                </c:pt>
                <c:pt idx="4">
                  <c:v>1654.4925000000001</c:v>
                </c:pt>
                <c:pt idx="5">
                  <c:v>2709.53865</c:v>
                </c:pt>
                <c:pt idx="6">
                  <c:v>3059.9443500000002</c:v>
                </c:pt>
                <c:pt idx="7">
                  <c:v>3483.2925</c:v>
                </c:pt>
                <c:pt idx="8">
                  <c:v>5297.7097499999991</c:v>
                </c:pt>
                <c:pt idx="9">
                  <c:v>6818.0712000000003</c:v>
                </c:pt>
                <c:pt idx="10">
                  <c:v>7846.4092500000006</c:v>
                </c:pt>
              </c:numCache>
            </c:numRef>
          </c:val>
        </c:ser>
        <c:marker val="1"/>
        <c:axId val="85825408"/>
        <c:axId val="85823872"/>
      </c:lineChart>
      <c:catAx>
        <c:axId val="85820544"/>
        <c:scaling>
          <c:orientation val="minMax"/>
        </c:scaling>
        <c:axPos val="b"/>
        <c:tickLblPos val="nextTo"/>
        <c:crossAx val="85822080"/>
        <c:crosses val="autoZero"/>
        <c:auto val="1"/>
        <c:lblAlgn val="ctr"/>
        <c:lblOffset val="100"/>
      </c:catAx>
      <c:valAx>
        <c:axId val="85822080"/>
        <c:scaling>
          <c:orientation val="minMax"/>
        </c:scaling>
        <c:axPos val="l"/>
        <c:majorGridlines/>
        <c:numFmt formatCode="0%" sourceLinked="1"/>
        <c:tickLblPos val="nextTo"/>
        <c:crossAx val="85820544"/>
        <c:crosses val="autoZero"/>
        <c:crossBetween val="between"/>
      </c:valAx>
      <c:valAx>
        <c:axId val="85823872"/>
        <c:scaling>
          <c:orientation val="minMax"/>
        </c:scaling>
        <c:axPos val="r"/>
        <c:numFmt formatCode="#,##0" sourceLinked="0"/>
        <c:tickLblPos val="nextTo"/>
        <c:crossAx val="85825408"/>
        <c:crosses val="max"/>
        <c:crossBetween val="between"/>
      </c:valAx>
      <c:catAx>
        <c:axId val="85825408"/>
        <c:scaling>
          <c:orientation val="minMax"/>
        </c:scaling>
        <c:delete val="1"/>
        <c:axPos val="b"/>
        <c:tickLblPos val="none"/>
        <c:crossAx val="85823872"/>
        <c:crosses val="autoZero"/>
        <c:auto val="1"/>
        <c:lblAlgn val="ctr"/>
        <c:lblOffset val="100"/>
      </c:catAx>
    </c:plotArea>
    <c:legend>
      <c:legendPos val="b"/>
      <c:layout/>
    </c:legend>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Mass-digitised Titles Held by CAVAL Members and CARM</a:t>
            </a:r>
          </a:p>
        </c:rich>
      </c:tx>
      <c:layout/>
    </c:title>
    <c:plotArea>
      <c:layout/>
      <c:barChart>
        <c:barDir val="col"/>
        <c:grouping val="clustered"/>
        <c:ser>
          <c:idx val="1"/>
          <c:order val="1"/>
          <c:tx>
            <c:v>annual cost avoidance at $4.26 per volume, assuming 1 volume per title</c:v>
          </c:tx>
          <c:dPt>
            <c:idx val="10"/>
            <c:spPr>
              <a:solidFill>
                <a:srgbClr val="144A6F"/>
              </a:solidFill>
            </c:spPr>
          </c:dPt>
          <c:cat>
            <c:strRef>
              <c:f>'CAVAL members'!$A$22:$A$32</c:f>
              <c:strCache>
                <c:ptCount val="11"/>
                <c:pt idx="0">
                  <c:v>ACU and CARM</c:v>
                </c:pt>
                <c:pt idx="1">
                  <c:v>Swinburne and CARM</c:v>
                </c:pt>
                <c:pt idx="2">
                  <c:v>Ballarat and CARM</c:v>
                </c:pt>
                <c:pt idx="3">
                  <c:v>Victoria and CARM</c:v>
                </c:pt>
                <c:pt idx="4">
                  <c:v>RMIT and CARM</c:v>
                </c:pt>
                <c:pt idx="5">
                  <c:v>Deakin and CARM</c:v>
                </c:pt>
                <c:pt idx="6">
                  <c:v>Tasmania and CARM</c:v>
                </c:pt>
                <c:pt idx="7">
                  <c:v>New South Wales and CARM</c:v>
                </c:pt>
                <c:pt idx="8">
                  <c:v>Melbourne and CARM</c:v>
                </c:pt>
                <c:pt idx="9">
                  <c:v>La Trobe and CARM</c:v>
                </c:pt>
                <c:pt idx="10">
                  <c:v>Monash and CARM</c:v>
                </c:pt>
              </c:strCache>
            </c:strRef>
          </c:cat>
          <c:val>
            <c:numRef>
              <c:f>'CAVAL members'!$M$22:$M$32</c:f>
              <c:numCache>
                <c:formatCode>_("$"* #,##0_);_("$"* \(#,##0\);_("$"* "-"_);_(@_)</c:formatCode>
                <c:ptCount val="11"/>
                <c:pt idx="0">
                  <c:v>2023.5</c:v>
                </c:pt>
                <c:pt idx="1">
                  <c:v>5410.2</c:v>
                </c:pt>
                <c:pt idx="2">
                  <c:v>17061.3</c:v>
                </c:pt>
                <c:pt idx="3">
                  <c:v>26786.879999999983</c:v>
                </c:pt>
                <c:pt idx="4">
                  <c:v>35715.840000000011</c:v>
                </c:pt>
                <c:pt idx="5">
                  <c:v>55810.259999999995</c:v>
                </c:pt>
                <c:pt idx="6">
                  <c:v>58881.719999999994</c:v>
                </c:pt>
                <c:pt idx="7">
                  <c:v>62247.119999999995</c:v>
                </c:pt>
                <c:pt idx="8">
                  <c:v>74204.939999999988</c:v>
                </c:pt>
                <c:pt idx="9">
                  <c:v>92237.51999999999</c:v>
                </c:pt>
                <c:pt idx="10">
                  <c:v>105980.28</c:v>
                </c:pt>
              </c:numCache>
            </c:numRef>
          </c:val>
        </c:ser>
        <c:axId val="90238976"/>
        <c:axId val="90228992"/>
      </c:barChart>
      <c:lineChart>
        <c:grouping val="standard"/>
        <c:ser>
          <c:idx val="0"/>
          <c:order val="0"/>
          <c:tx>
            <c:v>linear metres of space savings</c:v>
          </c:tx>
          <c:cat>
            <c:strRef>
              <c:f>'CAVAL members'!$A$22:$A$32</c:f>
              <c:strCache>
                <c:ptCount val="11"/>
                <c:pt idx="0">
                  <c:v>ACU and CARM</c:v>
                </c:pt>
                <c:pt idx="1">
                  <c:v>Swinburne and CARM</c:v>
                </c:pt>
                <c:pt idx="2">
                  <c:v>Ballarat and CARM</c:v>
                </c:pt>
                <c:pt idx="3">
                  <c:v>Victoria and CARM</c:v>
                </c:pt>
                <c:pt idx="4">
                  <c:v>RMIT and CARM</c:v>
                </c:pt>
                <c:pt idx="5">
                  <c:v>Deakin and CARM</c:v>
                </c:pt>
                <c:pt idx="6">
                  <c:v>Tasmania and CARM</c:v>
                </c:pt>
                <c:pt idx="7">
                  <c:v>New South Wales and CARM</c:v>
                </c:pt>
                <c:pt idx="8">
                  <c:v>Melbourne and CARM</c:v>
                </c:pt>
                <c:pt idx="9">
                  <c:v>La Trobe and CARM</c:v>
                </c:pt>
                <c:pt idx="10">
                  <c:v>Monash and CARM</c:v>
                </c:pt>
              </c:strCache>
            </c:strRef>
          </c:cat>
          <c:val>
            <c:numRef>
              <c:f>'CAVAL members'!$K$22:$K$32</c:f>
              <c:numCache>
                <c:formatCode>General</c:formatCode>
                <c:ptCount val="11"/>
                <c:pt idx="0">
                  <c:v>9.0487500000000001</c:v>
                </c:pt>
                <c:pt idx="1">
                  <c:v>24.1935</c:v>
                </c:pt>
                <c:pt idx="2">
                  <c:v>76.295250000000024</c:v>
                </c:pt>
                <c:pt idx="3">
                  <c:v>119.7864</c:v>
                </c:pt>
                <c:pt idx="4">
                  <c:v>159.71519999999998</c:v>
                </c:pt>
                <c:pt idx="5">
                  <c:v>249.57404999999997</c:v>
                </c:pt>
                <c:pt idx="6">
                  <c:v>263.3091</c:v>
                </c:pt>
                <c:pt idx="7">
                  <c:v>278.35860000000002</c:v>
                </c:pt>
                <c:pt idx="8">
                  <c:v>331.83194999999978</c:v>
                </c:pt>
                <c:pt idx="9">
                  <c:v>412.47060000000005</c:v>
                </c:pt>
                <c:pt idx="10">
                  <c:v>473.92589999999979</c:v>
                </c:pt>
              </c:numCache>
            </c:numRef>
          </c:val>
        </c:ser>
        <c:marker val="1"/>
        <c:axId val="90217472"/>
        <c:axId val="90227456"/>
      </c:lineChart>
      <c:catAx>
        <c:axId val="90217472"/>
        <c:scaling>
          <c:orientation val="minMax"/>
        </c:scaling>
        <c:axPos val="b"/>
        <c:tickLblPos val="nextTo"/>
        <c:txPr>
          <a:bodyPr rot="-1380000"/>
          <a:lstStyle/>
          <a:p>
            <a:pPr>
              <a:defRPr/>
            </a:pPr>
            <a:endParaRPr lang="en-US"/>
          </a:p>
        </c:txPr>
        <c:crossAx val="90227456"/>
        <c:crosses val="autoZero"/>
        <c:auto val="1"/>
        <c:lblAlgn val="ctr"/>
        <c:lblOffset val="100"/>
      </c:catAx>
      <c:valAx>
        <c:axId val="90227456"/>
        <c:scaling>
          <c:orientation val="minMax"/>
        </c:scaling>
        <c:axPos val="l"/>
        <c:majorGridlines/>
        <c:numFmt formatCode="General" sourceLinked="1"/>
        <c:tickLblPos val="nextTo"/>
        <c:crossAx val="90217472"/>
        <c:crosses val="autoZero"/>
        <c:crossBetween val="between"/>
      </c:valAx>
      <c:valAx>
        <c:axId val="90228992"/>
        <c:scaling>
          <c:orientation val="minMax"/>
        </c:scaling>
        <c:axPos val="r"/>
        <c:numFmt formatCode="_(&quot;$&quot;* #,##0_);_(&quot;$&quot;* \(#,##0\);_(&quot;$&quot;* &quot;-&quot;_);_(@_)" sourceLinked="1"/>
        <c:tickLblPos val="nextTo"/>
        <c:crossAx val="90238976"/>
        <c:crosses val="max"/>
        <c:crossBetween val="between"/>
      </c:valAx>
      <c:catAx>
        <c:axId val="90238976"/>
        <c:scaling>
          <c:orientation val="minMax"/>
        </c:scaling>
        <c:delete val="1"/>
        <c:axPos val="b"/>
        <c:tickLblPos val="none"/>
        <c:crossAx val="90228992"/>
        <c:crosses val="autoZero"/>
        <c:auto val="1"/>
        <c:lblAlgn val="ctr"/>
        <c:lblOffset val="100"/>
      </c:catAx>
    </c:plotArea>
    <c:legend>
      <c:legendPos val="b"/>
      <c:layout/>
    </c:legend>
    <c:plotVisOnly val="1"/>
    <c:dispBlanksAs val="gap"/>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drawing1.xml><?xml version="1.0" encoding="utf-8"?>
<c:userShapes xmlns:c="http://schemas.openxmlformats.org/drawingml/2006/chart">
  <cdr:relSizeAnchor xmlns:cdr="http://schemas.openxmlformats.org/drawingml/2006/chartDrawing">
    <cdr:from>
      <cdr:x>0.41414</cdr:x>
      <cdr:y>0.81818</cdr:y>
    </cdr:from>
    <cdr:to>
      <cdr:x>0.53535</cdr:x>
      <cdr:y>1</cdr:y>
    </cdr:to>
    <cdr:sp macro="" textlink="">
      <cdr:nvSpPr>
        <cdr:cNvPr id="2" name="TextBox 1"/>
        <cdr:cNvSpPr txBox="1"/>
      </cdr:nvSpPr>
      <cdr:spPr>
        <a:xfrm xmlns:a="http://schemas.openxmlformats.org/drawingml/2006/main">
          <a:off x="3124200" y="5105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000" dirty="0">
            <a:solidFill>
              <a:schemeClr val="bg2"/>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41968" cy="465296"/>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lnSpc>
                <a:spcPct val="100000"/>
              </a:lnSpc>
              <a:spcBef>
                <a:spcPct val="0"/>
              </a:spcBef>
              <a:defRPr sz="1000" b="0">
                <a:solidFill>
                  <a:schemeClr val="tx1"/>
                </a:solidFill>
              </a:defRPr>
            </a:lvl1pPr>
          </a:lstStyle>
          <a:p>
            <a:pPr>
              <a:defRPr/>
            </a:pPr>
            <a:endParaRPr lang="en-US"/>
          </a:p>
        </p:txBody>
      </p:sp>
      <p:sp>
        <p:nvSpPr>
          <p:cNvPr id="23555" name="Rectangle 3"/>
          <p:cNvSpPr>
            <a:spLocks noGrp="1" noChangeArrowheads="1"/>
          </p:cNvSpPr>
          <p:nvPr>
            <p:ph type="dt" sz="quarter" idx="1"/>
          </p:nvPr>
        </p:nvSpPr>
        <p:spPr bwMode="auto">
          <a:xfrm>
            <a:off x="3976333" y="0"/>
            <a:ext cx="3041968" cy="465296"/>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lgn="r">
              <a:lnSpc>
                <a:spcPct val="100000"/>
              </a:lnSpc>
              <a:spcBef>
                <a:spcPct val="0"/>
              </a:spcBef>
              <a:defRPr sz="1000" b="0">
                <a:solidFill>
                  <a:schemeClr val="tx1"/>
                </a:solidFill>
              </a:defRPr>
            </a:lvl1pPr>
          </a:lstStyle>
          <a:p>
            <a:pPr>
              <a:defRPr/>
            </a:pPr>
            <a:endParaRPr lang="en-US"/>
          </a:p>
        </p:txBody>
      </p:sp>
      <p:sp>
        <p:nvSpPr>
          <p:cNvPr id="23556" name="Rectangle 4"/>
          <p:cNvSpPr>
            <a:spLocks noGrp="1" noChangeArrowheads="1"/>
          </p:cNvSpPr>
          <p:nvPr>
            <p:ph type="ftr" sz="quarter" idx="2"/>
          </p:nvPr>
        </p:nvSpPr>
        <p:spPr bwMode="auto">
          <a:xfrm>
            <a:off x="0" y="8839014"/>
            <a:ext cx="3041968" cy="465296"/>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lnSpc>
                <a:spcPct val="100000"/>
              </a:lnSpc>
              <a:spcBef>
                <a:spcPct val="0"/>
              </a:spcBef>
              <a:defRPr sz="1000" b="0">
                <a:solidFill>
                  <a:schemeClr val="tx1"/>
                </a:solidFill>
              </a:defRPr>
            </a:lvl1pPr>
          </a:lstStyle>
          <a:p>
            <a:pPr>
              <a:defRPr/>
            </a:pPr>
            <a:endParaRPr lang="en-US"/>
          </a:p>
        </p:txBody>
      </p:sp>
      <p:sp>
        <p:nvSpPr>
          <p:cNvPr id="23557" name="Rectangle 5"/>
          <p:cNvSpPr>
            <a:spLocks noGrp="1" noChangeArrowheads="1"/>
          </p:cNvSpPr>
          <p:nvPr>
            <p:ph type="sldNum" sz="quarter" idx="3"/>
          </p:nvPr>
        </p:nvSpPr>
        <p:spPr bwMode="auto">
          <a:xfrm>
            <a:off x="3976333" y="8839014"/>
            <a:ext cx="3041968" cy="465296"/>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lgn="r">
              <a:lnSpc>
                <a:spcPct val="100000"/>
              </a:lnSpc>
              <a:spcBef>
                <a:spcPct val="0"/>
              </a:spcBef>
              <a:defRPr sz="1000" b="0">
                <a:solidFill>
                  <a:schemeClr val="tx1"/>
                </a:solidFill>
              </a:defRPr>
            </a:lvl1pPr>
          </a:lstStyle>
          <a:p>
            <a:pPr>
              <a:defRPr/>
            </a:pPr>
            <a:fld id="{1F8E2E71-B5EA-406D-9A73-D2966ABB6B0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41968" cy="465296"/>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lnSpc>
                <a:spcPct val="100000"/>
              </a:lnSpc>
              <a:spcBef>
                <a:spcPct val="0"/>
              </a:spcBef>
              <a:defRPr sz="10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976333" y="0"/>
            <a:ext cx="3041968" cy="465296"/>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lgn="r">
              <a:lnSpc>
                <a:spcPct val="100000"/>
              </a:lnSpc>
              <a:spcBef>
                <a:spcPct val="0"/>
              </a:spcBef>
              <a:defRPr sz="1000" b="0">
                <a:solidFill>
                  <a:schemeClr val="tx1"/>
                </a:solidFill>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765300" y="733425"/>
            <a:ext cx="3486150" cy="2614613"/>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01993" y="3636743"/>
            <a:ext cx="5615940" cy="4971238"/>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39014"/>
            <a:ext cx="3041968" cy="465296"/>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lnSpc>
                <a:spcPct val="100000"/>
              </a:lnSpc>
              <a:spcBef>
                <a:spcPct val="0"/>
              </a:spcBef>
              <a:defRPr sz="10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976333" y="8839014"/>
            <a:ext cx="3041968" cy="465296"/>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lgn="r">
              <a:lnSpc>
                <a:spcPct val="100000"/>
              </a:lnSpc>
              <a:spcBef>
                <a:spcPct val="0"/>
              </a:spcBef>
              <a:defRPr sz="1000" b="0">
                <a:solidFill>
                  <a:schemeClr val="tx1"/>
                </a:solidFill>
              </a:defRPr>
            </a:lvl1pPr>
          </a:lstStyle>
          <a:p>
            <a:pPr>
              <a:defRPr/>
            </a:pPr>
            <a:fld id="{789E6AA2-494E-46B2-B739-A38EE36CD1D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rebuchet MS"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rebuchet MS"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rebuchet MS"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rebuchet MS"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a:ln/>
        </p:spPr>
      </p:sp>
      <p:sp>
        <p:nvSpPr>
          <p:cNvPr id="67586" name="Rectangle 3"/>
          <p:cNvSpPr>
            <a:spLocks noGrp="1" noChangeArrowheads="1"/>
          </p:cNvSpPr>
          <p:nvPr>
            <p:ph type="body" idx="1"/>
          </p:nvPr>
        </p:nvSpPr>
        <p:spPr>
          <a:noFill/>
          <a:ln/>
        </p:spPr>
        <p:txBody>
          <a:bodyPr/>
          <a:lstStyle/>
          <a:p>
            <a:r>
              <a:rPr lang="en-US" dirty="0" smtClean="0"/>
              <a:t>US university administrations have allocated less and less of their budgets to library expenditures because the value received by the university from the library has diminished.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dirty="0"/>
          </a:p>
        </p:txBody>
      </p:sp>
      <p:sp>
        <p:nvSpPr>
          <p:cNvPr id="4" name="Slide Number Placeholder 3"/>
          <p:cNvSpPr>
            <a:spLocks noGrp="1"/>
          </p:cNvSpPr>
          <p:nvPr>
            <p:ph type="sldNum" sz="quarter" idx="10"/>
          </p:nvPr>
        </p:nvSpPr>
        <p:spPr/>
        <p:txBody>
          <a:bodyPr/>
          <a:lstStyle/>
          <a:p>
            <a:fld id="{149357F1-3DA2-4A75-A5D7-D07A8CE3C9A9}"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fact, more and more of it is at the periphery.</a:t>
            </a:r>
            <a:r>
              <a:rPr lang="en-US" baseline="0" dirty="0" smtClean="0"/>
              <a:t>  </a:t>
            </a:r>
            <a:endParaRPr lang="en-US" dirty="0" smtClean="0"/>
          </a:p>
          <a:p>
            <a:endParaRPr lang="en-US" dirty="0" smtClean="0"/>
          </a:p>
          <a:p>
            <a:r>
              <a:rPr lang="en-US" dirty="0" smtClean="0"/>
              <a:t>In the past 25 years, massive growth in off-site</a:t>
            </a:r>
            <a:r>
              <a:rPr lang="en-US" baseline="0" dirty="0" smtClean="0"/>
              <a:t> library storage infrastructure in the US.</a:t>
            </a:r>
          </a:p>
          <a:p>
            <a:endParaRPr lang="en-US" dirty="0"/>
          </a:p>
        </p:txBody>
      </p:sp>
      <p:sp>
        <p:nvSpPr>
          <p:cNvPr id="4" name="Slide Number Placeholder 3"/>
          <p:cNvSpPr>
            <a:spLocks noGrp="1"/>
          </p:cNvSpPr>
          <p:nvPr>
            <p:ph type="sldNum" sz="quarter" idx="10"/>
          </p:nvPr>
        </p:nvSpPr>
        <p:spPr/>
        <p:txBody>
          <a:bodyPr/>
          <a:lstStyle/>
          <a:p>
            <a:fld id="{149357F1-3DA2-4A75-A5D7-D07A8CE3C9A9}"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txBox="1">
            <a:spLocks noGrp="1" noChangeArrowheads="1"/>
          </p:cNvSpPr>
          <p:nvPr/>
        </p:nvSpPr>
        <p:spPr bwMode="auto">
          <a:xfrm>
            <a:off x="3976333" y="8839014"/>
            <a:ext cx="3041968" cy="465296"/>
          </a:xfrm>
          <a:prstGeom prst="rect">
            <a:avLst/>
          </a:prstGeom>
          <a:noFill/>
          <a:ln w="9525">
            <a:noFill/>
            <a:miter lim="800000"/>
            <a:headEnd/>
            <a:tailEnd/>
          </a:ln>
        </p:spPr>
        <p:txBody>
          <a:bodyPr lIns="93287" tIns="46644" rIns="93287" bIns="46644" anchor="b"/>
          <a:lstStyle/>
          <a:p>
            <a:pPr algn="r"/>
            <a:fld id="{CC0EA3C8-91FE-4994-AF60-77EAE11CF38F}" type="slidenum">
              <a:rPr lang="en-US" sz="1200">
                <a:latin typeface="Calibri" pitchFamily="34" charset="0"/>
              </a:rPr>
              <a:pPr algn="r"/>
              <a:t>19</a:t>
            </a:fld>
            <a:endParaRPr lang="en-US" sz="1200" dirty="0">
              <a:latin typeface="Calibri" pitchFamily="34" charset="0"/>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spcBef>
                <a:spcPct val="0"/>
              </a:spcBef>
            </a:pPr>
            <a:r>
              <a:rPr lang="en-US" smtClean="0"/>
              <a:t>The publishers are expecting this switch. In private market research in the US the top tier publishers all assumed that they would be 100% electronic in their publication lists within ten years.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5300" y="733425"/>
            <a:ext cx="3486150" cy="2614613"/>
          </a:xfrm>
        </p:spPr>
      </p:sp>
      <p:sp>
        <p:nvSpPr>
          <p:cNvPr id="3" name="Notes Placeholder 2"/>
          <p:cNvSpPr>
            <a:spLocks noGrp="1"/>
          </p:cNvSpPr>
          <p:nvPr>
            <p:ph type="body" idx="1"/>
          </p:nvPr>
        </p:nvSpPr>
        <p:spPr/>
        <p:txBody>
          <a:bodyPr>
            <a:normAutofit/>
          </a:bodyPr>
          <a:lstStyle/>
          <a:p>
            <a:r>
              <a:rPr lang="en-US" dirty="0" smtClean="0"/>
              <a:t>Over</a:t>
            </a:r>
            <a:r>
              <a:rPr lang="en-US" baseline="0" dirty="0" smtClean="0"/>
              <a:t> the last year, we have been looking closely at the mass-digitized book corpus in the context of the system-wide print book collection.  There is a generally received view that the increasing ubiquity of digitized books will destabilize the academic library enterprise, and result in a rapid acceleration in the removal of print books from college and university collections.  </a:t>
            </a:r>
          </a:p>
          <a:p>
            <a:r>
              <a:rPr lang="en-US" baseline="0" dirty="0" smtClean="0"/>
              <a:t>We have been looking for evidence that might suggest the degree to which academic libraries might begin to ‘outsource’ management of the retrospective book collection to large scale print and digital suppliers.  This is the scenario that Carol described</a:t>
            </a:r>
            <a:r>
              <a:rPr lang="en-US" dirty="0" smtClean="0"/>
              <a:t> earlier, in which research institutions pool print collections in shared repositories.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49357F1-3DA2-4A75-A5D7-D07A8CE3C9A9}" type="slidenum">
              <a:rPr lang="en-US" smtClean="0"/>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NYU total</a:t>
            </a:r>
            <a:r>
              <a:rPr lang="en-US" baseline="0" dirty="0" smtClean="0"/>
              <a:t> library expenditures in 2007-2008 exceeded $45M – more than </a:t>
            </a:r>
            <a:r>
              <a:rPr lang="en-US" baseline="0" dirty="0" err="1" smtClean="0"/>
              <a:t>Monash</a:t>
            </a:r>
            <a:r>
              <a:rPr lang="en-US" baseline="0" dirty="0" smtClean="0"/>
              <a:t>, which spends more than any other Australian university library (according to CAUL statistics).  NYU ranks 12</a:t>
            </a:r>
            <a:r>
              <a:rPr lang="en-US" baseline="30000" dirty="0" smtClean="0"/>
              <a:t>th</a:t>
            </a:r>
            <a:r>
              <a:rPr lang="en-US" baseline="0" dirty="0" smtClean="0"/>
              <a:t> in ARL library expenditures.</a:t>
            </a:r>
          </a:p>
          <a:p>
            <a:endParaRPr lang="en-US" baseline="0" dirty="0" smtClean="0"/>
          </a:p>
          <a:p>
            <a:r>
              <a:rPr lang="en-US" baseline="0" dirty="0" err="1" smtClean="0"/>
              <a:t>Univ</a:t>
            </a:r>
            <a:r>
              <a:rPr lang="en-US" baseline="0" dirty="0" smtClean="0"/>
              <a:t> </a:t>
            </a:r>
            <a:r>
              <a:rPr lang="en-US" baseline="0" dirty="0" err="1" smtClean="0"/>
              <a:t>Melb</a:t>
            </a:r>
            <a:r>
              <a:rPr lang="en-US" baseline="0" dirty="0" smtClean="0"/>
              <a:t>.  Founded 19C.  Largest endowment (1bn) in Australia.  NYU has 2 Bn.  </a:t>
            </a:r>
          </a:p>
          <a:p>
            <a:r>
              <a:rPr lang="en-US" baseline="0" dirty="0" smtClean="0"/>
              <a:t>Sydney more like NY? </a:t>
            </a:r>
            <a:r>
              <a:rPr lang="en-US" baseline="0" dirty="0" err="1" smtClean="0"/>
              <a:t>univ</a:t>
            </a:r>
            <a:r>
              <a:rPr lang="en-US" baseline="0" dirty="0" smtClean="0"/>
              <a:t> also mid 19C, Oxbridge style.  Most expensive city in Australia.</a:t>
            </a:r>
          </a:p>
          <a:p>
            <a:r>
              <a:rPr lang="en-US" baseline="0" dirty="0" smtClean="0"/>
              <a:t>NSW maybe better. Suburban, but began as teaching/tech school and has grown into research role.  A</a:t>
            </a:r>
            <a:endParaRPr lang="en-US" dirty="0"/>
          </a:p>
        </p:txBody>
      </p:sp>
      <p:sp>
        <p:nvSpPr>
          <p:cNvPr id="4" name="Slide Number Placeholder 3"/>
          <p:cNvSpPr>
            <a:spLocks noGrp="1"/>
          </p:cNvSpPr>
          <p:nvPr>
            <p:ph type="sldNum" sz="quarter" idx="10"/>
          </p:nvPr>
        </p:nvSpPr>
        <p:spPr/>
        <p:txBody>
          <a:bodyPr/>
          <a:lstStyle/>
          <a:p>
            <a:fld id="{149357F1-3DA2-4A75-A5D7-D07A8CE3C9A9}" type="slidenum">
              <a:rPr lang="en-US" smtClean="0"/>
              <a:pPr/>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5300" y="733425"/>
            <a:ext cx="3486150" cy="2614613"/>
          </a:xfrm>
        </p:spPr>
      </p:sp>
      <p:sp>
        <p:nvSpPr>
          <p:cNvPr id="3" name="Notes Placeholder 2"/>
          <p:cNvSpPr>
            <a:spLocks noGrp="1"/>
          </p:cNvSpPr>
          <p:nvPr>
            <p:ph type="body" idx="1"/>
          </p:nvPr>
        </p:nvSpPr>
        <p:spPr/>
        <p:txBody>
          <a:bodyPr>
            <a:normAutofit fontScale="85000" lnSpcReduction="20000"/>
          </a:bodyPr>
          <a:lstStyle/>
          <a:p>
            <a:r>
              <a:rPr lang="en-US" dirty="0" smtClean="0"/>
              <a:t>How big is this shift likely to be and on what timeline?</a:t>
            </a:r>
            <a:r>
              <a:rPr lang="en-US" baseline="0" dirty="0" smtClean="0"/>
              <a:t>  Over the last year we have studied the mass digitized book corpus in the context of </a:t>
            </a:r>
            <a:r>
              <a:rPr lang="en-US" baseline="0" dirty="0" err="1" smtClean="0"/>
              <a:t>systemwide</a:t>
            </a:r>
            <a:r>
              <a:rPr lang="en-US" baseline="0" dirty="0" smtClean="0"/>
              <a:t> print holdings and have found that a substantial part of the average academic library is already substantially duplicated.  </a:t>
            </a:r>
            <a:endParaRPr lang="en-US" dirty="0" smtClean="0"/>
          </a:p>
          <a:p>
            <a:endParaRPr lang="en-US" dirty="0" smtClean="0"/>
          </a:p>
          <a:p>
            <a:r>
              <a:rPr lang="en-US" dirty="0" smtClean="0"/>
              <a:t>This</a:t>
            </a:r>
            <a:r>
              <a:rPr lang="en-US" baseline="0" dirty="0" smtClean="0"/>
              <a:t> scatter chart provide a simple but effective visualization of an important pattern that this project has revealed:  that is, that the risks and opportunities associated with moving collection management ‘into the cloud’ are uniformly distributed across the research library community as a whole.  </a:t>
            </a:r>
          </a:p>
          <a:p>
            <a:r>
              <a:rPr lang="en-US" b="1" dirty="0" smtClean="0"/>
              <a:t>[CLICK] </a:t>
            </a:r>
            <a:endParaRPr lang="en-US" baseline="0" dirty="0" smtClean="0"/>
          </a:p>
          <a:p>
            <a:r>
              <a:rPr lang="en-US" baseline="0" dirty="0" smtClean="0"/>
              <a:t>This is a picture of the ARL membership (a microcosm of the larger research library community) that shows the level of duplication between individual library collections and the mass digitized book collection in Hathi.  </a:t>
            </a:r>
            <a:endParaRPr lang="en-US" dirty="0" smtClean="0"/>
          </a:p>
          <a:p>
            <a:endParaRPr lang="en-US" dirty="0" smtClean="0"/>
          </a:p>
          <a:p>
            <a:r>
              <a:rPr lang="en-US" dirty="0" smtClean="0"/>
              <a:t>Over the course of this project, we have seen the rate of</a:t>
            </a:r>
            <a:r>
              <a:rPr lang="en-US" baseline="0" dirty="0" smtClean="0"/>
              <a:t> duplication between locally held print and mass digitized books increase steadily and significantly.  In June of last year, an average of 20% of monographic titles in an academic library were duplicated in the Hathi repository;  today that figure is about 30% (up to 40% for some institutions). </a:t>
            </a:r>
            <a:r>
              <a:rPr lang="en-US" b="1" dirty="0" smtClean="0"/>
              <a:t>[CLICK] </a:t>
            </a:r>
            <a:r>
              <a:rPr lang="en-US" baseline="0" dirty="0" smtClean="0"/>
              <a:t> In real terms, this means that rate of digital replication is exceeding the pace of growth in monographic acquisitions in most academic institutions.  We estimate that the rate of duplication has increased by about 8% per library in the past year.  Monographic acquisitions typically grow at about 2% per year in research libraries.</a:t>
            </a:r>
          </a:p>
          <a:p>
            <a:endParaRPr lang="en-US" baseline="0" dirty="0" smtClean="0"/>
          </a:p>
          <a:p>
            <a:r>
              <a:rPr lang="en-US" baseline="0" dirty="0" smtClean="0"/>
              <a:t>A very low standard deviation (variance of ~4%), and across the population very little movement outside this range:  2/3rds of ARL community falls within standard deviation.  </a:t>
            </a:r>
            <a:endParaRPr lang="en-US" dirty="0" smtClean="0"/>
          </a:p>
          <a:p>
            <a:endParaRPr lang="en-US" dirty="0" smtClean="0"/>
          </a:p>
          <a:p>
            <a:r>
              <a:rPr lang="en-US" b="1" dirty="0" smtClean="0"/>
              <a:t>[CLICK] </a:t>
            </a:r>
            <a:r>
              <a:rPr lang="en-US" dirty="0" smtClean="0"/>
              <a:t>We project that in a year’s time, many academic libraries are liable to find themselves “under</a:t>
            </a:r>
            <a:r>
              <a:rPr lang="en-US" baseline="0" dirty="0" smtClean="0"/>
              <a:t>water,” holding a massive inventory of over-valued assets.</a:t>
            </a:r>
          </a:p>
          <a:p>
            <a:endParaRPr lang="en-US" dirty="0" smtClean="0"/>
          </a:p>
          <a:p>
            <a:r>
              <a:rPr lang="en-US" dirty="0" smtClean="0"/>
              <a:t>Library directors will be called to account and expected to </a:t>
            </a:r>
            <a:r>
              <a:rPr lang="en-US" baseline="0" dirty="0" smtClean="0"/>
              <a:t>respond to questions about how an increasingly redundant local print collection is serving the educational and research mission of the</a:t>
            </a:r>
            <a:r>
              <a:rPr lang="en-US" dirty="0" smtClean="0"/>
              <a:t> </a:t>
            </a:r>
            <a:r>
              <a:rPr lang="en-US" baseline="0" dirty="0" smtClean="0"/>
              <a:t>parent institution.  We need to be preparing for a world in which just-in-time, print on demand delivery is an option for a large share of the retrospective book collection.  </a:t>
            </a:r>
            <a:endParaRPr lang="en-US" dirty="0" smtClean="0"/>
          </a:p>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major finding of our study is that the mass digitized book corpus is substantially ‘backed up’ in</a:t>
            </a:r>
            <a:r>
              <a:rPr lang="en-US" baseline="0" dirty="0" smtClean="0"/>
              <a:t> one or more large-scale storage collections.  As I mentioned earlier, we have a very incomplete picture of what’s currently in storage, so this figure may actually be quite a bit higher.  The figures here are based on just 5 major repositories The important point is that we seem to have the beginnings of what I characterized earlier as a ‘strategic reserve’ of print that could significantly offset the costs of local operations.  As you can see here, the proportion has remained relatively stable over the course the past year.  As of this month, about 2.5 million of the 3.5 million digitized books in Hathi are also held in one or more of 5 large scale shared print repositories.</a:t>
            </a:r>
            <a:endParaRPr lang="en-US" dirty="0"/>
          </a:p>
        </p:txBody>
      </p:sp>
      <p:sp>
        <p:nvSpPr>
          <p:cNvPr id="4" name="Slide Number Placeholder 3"/>
          <p:cNvSpPr>
            <a:spLocks noGrp="1"/>
          </p:cNvSpPr>
          <p:nvPr>
            <p:ph type="sldNum" sz="quarter" idx="10"/>
          </p:nvPr>
        </p:nvSpPr>
        <p:spPr/>
        <p:txBody>
          <a:bodyPr/>
          <a:lstStyle/>
          <a:p>
            <a:fld id="{149357F1-3DA2-4A75-A5D7-D07A8CE3C9A9}" type="slidenum">
              <a:rPr lang="en-US" smtClean="0"/>
              <a:pPr/>
              <a:t>24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Foreshadowing </a:t>
            </a:r>
            <a:endParaRPr lang="en-US" dirty="0"/>
          </a:p>
        </p:txBody>
      </p:sp>
      <p:sp>
        <p:nvSpPr>
          <p:cNvPr id="4" name="Slide Number Placeholder 3"/>
          <p:cNvSpPr>
            <a:spLocks noGrp="1"/>
          </p:cNvSpPr>
          <p:nvPr>
            <p:ph type="sldNum" sz="quarter" idx="10"/>
          </p:nvPr>
        </p:nvSpPr>
        <p:spPr/>
        <p:txBody>
          <a:bodyPr/>
          <a:lstStyle/>
          <a:p>
            <a:fld id="{149357F1-3DA2-4A75-A5D7-D07A8CE3C9A9}" type="slidenum">
              <a:rPr lang="en-US" smtClean="0"/>
              <a:pPr/>
              <a:t>25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5300" y="733425"/>
            <a:ext cx="3486150" cy="26146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9357F1-3DA2-4A75-A5D7-D07A8CE3C9A9}" type="slidenum">
              <a:rPr lang="en-US" smtClean="0"/>
              <a:pPr/>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In</a:t>
            </a:r>
            <a:r>
              <a:rPr lang="en-US" baseline="0" dirty="0" smtClean="0"/>
              <a:t> the US, as I’ve shown, there is reason to believe that the mass-</a:t>
            </a:r>
            <a:r>
              <a:rPr lang="en-US" baseline="0" dirty="0" err="1" smtClean="0"/>
              <a:t>digitisation</a:t>
            </a:r>
            <a:r>
              <a:rPr lang="en-US" baseline="0" dirty="0" smtClean="0"/>
              <a:t> of legacy print collections will drive change in academic library operations.  This is possible in part because resources like the </a:t>
            </a:r>
            <a:r>
              <a:rPr lang="en-US" baseline="0" dirty="0" err="1" smtClean="0"/>
              <a:t>HathiTrust</a:t>
            </a:r>
            <a:r>
              <a:rPr lang="en-US" baseline="0" dirty="0" smtClean="0"/>
              <a:t> substantially duplicate the aggregate academic print collection of US universities.  </a:t>
            </a:r>
          </a:p>
          <a:p>
            <a:endParaRPr lang="en-US" dirty="0" smtClean="0"/>
          </a:p>
          <a:p>
            <a:r>
              <a:rPr lang="en-US" dirty="0" smtClean="0"/>
              <a:t>If the emerging</a:t>
            </a:r>
            <a:r>
              <a:rPr lang="en-US" baseline="0" dirty="0" smtClean="0"/>
              <a:t> corpus of </a:t>
            </a:r>
            <a:r>
              <a:rPr lang="en-US" dirty="0" smtClean="0"/>
              <a:t>mass-</a:t>
            </a:r>
            <a:r>
              <a:rPr lang="en-US" dirty="0" err="1" smtClean="0"/>
              <a:t>digitised</a:t>
            </a:r>
            <a:r>
              <a:rPr lang="en-US" dirty="0" smtClean="0"/>
              <a:t> literature</a:t>
            </a:r>
            <a:r>
              <a:rPr lang="en-US" baseline="0" dirty="0" smtClean="0"/>
              <a:t> is to have a measurable impact on traditional library operations, it will need to reflect the priorities and preoccupations of Australian institutions.  </a:t>
            </a:r>
          </a:p>
          <a:p>
            <a:endParaRPr lang="en-US" baseline="0" dirty="0" smtClean="0"/>
          </a:p>
          <a:p>
            <a:r>
              <a:rPr lang="en-US" baseline="0" dirty="0" smtClean="0"/>
              <a:t>This is a snapshot of holdings in the </a:t>
            </a:r>
            <a:r>
              <a:rPr lang="en-US" baseline="0" dirty="0" err="1" smtClean="0"/>
              <a:t>HathiTrust</a:t>
            </a:r>
            <a:r>
              <a:rPr lang="en-US" baseline="0" dirty="0" smtClean="0"/>
              <a:t> Digital Library that relate to Australia:  titles  about the country (its history and culture) and titles that represent its literary and scientific output.  </a:t>
            </a:r>
          </a:p>
          <a:p>
            <a:endParaRPr lang="en-US" baseline="0" dirty="0" smtClean="0"/>
          </a:p>
          <a:p>
            <a:r>
              <a:rPr lang="en-US" baseline="0" dirty="0" smtClean="0"/>
              <a:t>Many of the mass-</a:t>
            </a:r>
            <a:r>
              <a:rPr lang="en-US" baseline="0" dirty="0" err="1" smtClean="0"/>
              <a:t>digitised</a:t>
            </a:r>
            <a:r>
              <a:rPr lang="en-US" baseline="0" dirty="0" smtClean="0"/>
              <a:t> Australian imprints can be described as “important” or “core” inasmuch they are held by one or more of the major national research institutions.  Very few of them are available in the US as public domain content and this means that for the traditional library supply chain will play a primary fulfillment role for some time to come.  This may be content for which resource sharing demand will actually increase.   </a:t>
            </a:r>
          </a:p>
          <a:p>
            <a:endParaRPr lang="en-US" baseline="0" dirty="0" smtClean="0"/>
          </a:p>
          <a:p>
            <a:r>
              <a:rPr lang="en-US" baseline="0" dirty="0" smtClean="0"/>
              <a:t>There are also a considerable number of Australian publications </a:t>
            </a:r>
            <a:r>
              <a:rPr lang="en-US" baseline="0" dirty="0" err="1" smtClean="0"/>
              <a:t>digitised</a:t>
            </a:r>
            <a:r>
              <a:rPr lang="en-US" baseline="0" dirty="0" smtClean="0"/>
              <a:t> by US libraries that could be described as “rare” and which may represent cultural heritage priorities for Australian libraries.  A surprisingly high proportion of these are not held by the National Library or any of the G8 libraries.  (This may be due to the imperfect </a:t>
            </a:r>
            <a:r>
              <a:rPr lang="en-US" baseline="0" dirty="0" err="1" smtClean="0"/>
              <a:t>synchronisation</a:t>
            </a:r>
            <a:r>
              <a:rPr lang="en-US" baseline="0" dirty="0" smtClean="0"/>
              <a:t> of the ANBD and WorldCat).</a:t>
            </a:r>
          </a:p>
          <a:p>
            <a:endParaRPr lang="en-US" baseline="0" dirty="0" smtClean="0"/>
          </a:p>
          <a:p>
            <a:r>
              <a:rPr lang="en-US" baseline="0" dirty="0" smtClean="0"/>
              <a:t>Suffice to say, there is at least some evidence to suggest that Australian libraries will feel the impact of global mass-</a:t>
            </a:r>
            <a:r>
              <a:rPr lang="en-US" baseline="0" dirty="0" err="1" smtClean="0"/>
              <a:t>digitisation</a:t>
            </a:r>
            <a:r>
              <a:rPr lang="en-US" baseline="0" dirty="0" smtClean="0"/>
              <a:t> efforts and may be prompted to adjust their print management strategies.</a:t>
            </a:r>
          </a:p>
          <a:p>
            <a:endParaRPr lang="en-US" baseline="0" dirty="0" smtClean="0"/>
          </a:p>
          <a:p>
            <a:r>
              <a:rPr lang="en-US" baseline="0" dirty="0" smtClean="0"/>
              <a:t>[Gilbert’s </a:t>
            </a:r>
            <a:r>
              <a:rPr lang="en-US" baseline="0" dirty="0" err="1" smtClean="0"/>
              <a:t>Potoroo</a:t>
            </a:r>
            <a:r>
              <a:rPr lang="en-US" baseline="0" dirty="0" smtClean="0"/>
              <a:t> – only 40 living specimens known, native to Western Australia]</a:t>
            </a:r>
            <a:endParaRPr lang="en-US" dirty="0"/>
          </a:p>
        </p:txBody>
      </p:sp>
      <p:sp>
        <p:nvSpPr>
          <p:cNvPr id="4" name="Slide Number Placeholder 3"/>
          <p:cNvSpPr>
            <a:spLocks noGrp="1"/>
          </p:cNvSpPr>
          <p:nvPr>
            <p:ph type="sldNum" sz="quarter" idx="10"/>
          </p:nvPr>
        </p:nvSpPr>
        <p:spPr/>
        <p:txBody>
          <a:bodyPr/>
          <a:lstStyle/>
          <a:p>
            <a:fld id="{149357F1-3DA2-4A75-A5D7-D07A8CE3C9A9}" type="slidenum">
              <a:rPr lang="en-US" smtClean="0"/>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a:ln/>
        </p:spPr>
      </p:sp>
      <p:sp>
        <p:nvSpPr>
          <p:cNvPr id="69634" name="Rectangle 3"/>
          <p:cNvSpPr>
            <a:spLocks noGrp="1" noChangeArrowheads="1"/>
          </p:cNvSpPr>
          <p:nvPr>
            <p:ph type="body" idx="1"/>
          </p:nvPr>
        </p:nvSpPr>
        <p:spPr>
          <a:noFill/>
          <a:ln/>
        </p:spPr>
        <p:txBody>
          <a:bodyPr/>
          <a:lstStyle/>
          <a:p>
            <a:pPr eaLnBrk="1" hangingPunct="1"/>
            <a:r>
              <a:rPr lang="en-US" smtClean="0"/>
              <a:t>In the last fifteen years administrators are spending  less of what they have on the library because there has been a demonstrable trend in declining institutional reliance on local collections and reference services. Local collections are circulating less in both absolute and relative terms.  And reliance on local library ‘expertise’ has decreased sharply. </a:t>
            </a:r>
          </a:p>
          <a:p>
            <a:pPr eaLnBrk="1" hangingPunct="1"/>
            <a:endParaRPr lang="en-US" smtClean="0"/>
          </a:p>
          <a:p>
            <a:pPr eaLnBrk="1" hangingPunct="1"/>
            <a:r>
              <a:rPr lang="en-US" smtClean="0"/>
              <a:t>There is little evidence that the research library community has adjusted its investments accordingly. Particularly when it comes to the purchasing or licensing of content despite lots of evidence that it is not used.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I’ve argued that academic libraries are</a:t>
            </a:r>
            <a:r>
              <a:rPr lang="en-US" baseline="0" dirty="0" smtClean="0"/>
              <a:t> a primary driver in the changed collections landscape.  So it’s important to look at the degree to which Australian university collections are duplicated in the mass-</a:t>
            </a:r>
            <a:r>
              <a:rPr lang="en-US" baseline="0" dirty="0" err="1" smtClean="0"/>
              <a:t>digitised</a:t>
            </a:r>
            <a:r>
              <a:rPr lang="en-US" baseline="0" dirty="0" smtClean="0"/>
              <a:t> library literature.  </a:t>
            </a:r>
          </a:p>
          <a:p>
            <a:endParaRPr lang="en-US" baseline="0" dirty="0" smtClean="0"/>
          </a:p>
          <a:p>
            <a:r>
              <a:rPr lang="en-US" baseline="0" dirty="0" smtClean="0"/>
              <a:t>This is a view of library holdings in the Group of Eight universities as they compare to holdings in the </a:t>
            </a:r>
            <a:r>
              <a:rPr lang="en-US" baseline="0" dirty="0" err="1" smtClean="0"/>
              <a:t>HathiTrust</a:t>
            </a:r>
            <a:r>
              <a:rPr lang="en-US" baseline="0" dirty="0" smtClean="0"/>
              <a:t> preservation repository.  As of June, we find that about a quarter of titles in these libraries are duplicated in digital form.  It’s not unreasonable to expect that at least some of these institutions may begin to revisit their library print collections in view of this duplication. </a:t>
            </a:r>
            <a:endParaRPr lang="en-US" dirty="0"/>
          </a:p>
        </p:txBody>
      </p:sp>
      <p:sp>
        <p:nvSpPr>
          <p:cNvPr id="4" name="Slide Number Placeholder 3"/>
          <p:cNvSpPr>
            <a:spLocks noGrp="1"/>
          </p:cNvSpPr>
          <p:nvPr>
            <p:ph type="sldNum" sz="quarter" idx="10"/>
          </p:nvPr>
        </p:nvSpPr>
        <p:spPr/>
        <p:txBody>
          <a:bodyPr/>
          <a:lstStyle/>
          <a:p>
            <a:fld id="{149357F1-3DA2-4A75-A5D7-D07A8CE3C9A9}" type="slidenum">
              <a:rPr lang="en-US" smtClean="0"/>
              <a:pPr/>
              <a:t>29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Higher</a:t>
            </a:r>
            <a:r>
              <a:rPr lang="en-US" baseline="0" dirty="0" smtClean="0"/>
              <a:t> standard deviation because more disparate set of libraries.  </a:t>
            </a:r>
            <a:endParaRPr lang="en-US" dirty="0"/>
          </a:p>
        </p:txBody>
      </p:sp>
      <p:sp>
        <p:nvSpPr>
          <p:cNvPr id="4" name="Slide Number Placeholder 3"/>
          <p:cNvSpPr>
            <a:spLocks noGrp="1"/>
          </p:cNvSpPr>
          <p:nvPr>
            <p:ph type="sldNum" sz="quarter" idx="10"/>
          </p:nvPr>
        </p:nvSpPr>
        <p:spPr/>
        <p:txBody>
          <a:bodyPr/>
          <a:lstStyle/>
          <a:p>
            <a:pPr>
              <a:defRPr/>
            </a:pPr>
            <a:fld id="{789E6AA2-494E-46B2-B739-A38EE36CD1D2}" type="slidenum">
              <a:rPr lang="en-US" smtClean="0"/>
              <a:pPr>
                <a:defRPr/>
              </a:pPr>
              <a:t>30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Entails regarding CAVAL as a print</a:t>
            </a:r>
            <a:r>
              <a:rPr lang="en-US" baseline="0" dirty="0" smtClean="0"/>
              <a:t> archive and not merely a repository</a:t>
            </a:r>
            <a:endParaRPr lang="en-US" dirty="0"/>
          </a:p>
        </p:txBody>
      </p:sp>
      <p:sp>
        <p:nvSpPr>
          <p:cNvPr id="4" name="Slide Number Placeholder 3"/>
          <p:cNvSpPr>
            <a:spLocks noGrp="1"/>
          </p:cNvSpPr>
          <p:nvPr>
            <p:ph type="sldNum" sz="quarter" idx="10"/>
          </p:nvPr>
        </p:nvSpPr>
        <p:spPr/>
        <p:txBody>
          <a:bodyPr/>
          <a:lstStyle/>
          <a:p>
            <a:pPr>
              <a:defRPr/>
            </a:pPr>
            <a:fld id="{789E6AA2-494E-46B2-B739-A38EE36CD1D2}" type="slidenum">
              <a:rPr lang="en-US" smtClean="0"/>
              <a:pPr>
                <a:defRPr/>
              </a:pPr>
              <a:t>32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more returnable lending than</a:t>
            </a:r>
            <a:r>
              <a:rPr lang="en-US" baseline="0" dirty="0" smtClean="0"/>
              <a:t> document supply.  And doc supply dropping while returnable lending hovers around 600 loans/year.</a:t>
            </a:r>
            <a:endParaRPr lang="en-US" dirty="0"/>
          </a:p>
        </p:txBody>
      </p:sp>
      <p:sp>
        <p:nvSpPr>
          <p:cNvPr id="4" name="Slide Number Placeholder 3"/>
          <p:cNvSpPr>
            <a:spLocks noGrp="1"/>
          </p:cNvSpPr>
          <p:nvPr>
            <p:ph type="sldNum" sz="quarter" idx="10"/>
          </p:nvPr>
        </p:nvSpPr>
        <p:spPr/>
        <p:txBody>
          <a:bodyPr/>
          <a:lstStyle/>
          <a:p>
            <a:pPr>
              <a:defRPr/>
            </a:pPr>
            <a:fld id="{789E6AA2-494E-46B2-B739-A38EE36CD1D2}" type="slidenum">
              <a:rPr lang="en-US" smtClean="0"/>
              <a:pPr>
                <a:defRPr/>
              </a:pPr>
              <a:t>38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as a percentage of holdings, supply is on a sharp</a:t>
            </a:r>
            <a:r>
              <a:rPr lang="en-US" baseline="0" dirty="0" smtClean="0"/>
              <a:t> downward trend – from a high of 1.4% to less than 1 percent.  Almost imperceptible supply.  Suggests transaction based pricing for access to shared store is a losing battle.  And subscription model not strong.  Need to combine with strong message about preservation value of CARM and ability for other libraries to divest holdings.  CAVAL should move more </a:t>
            </a:r>
            <a:r>
              <a:rPr lang="en-US" baseline="0" dirty="0" err="1" smtClean="0"/>
              <a:t>more</a:t>
            </a:r>
            <a:r>
              <a:rPr lang="en-US" baseline="0" dirty="0" smtClean="0"/>
              <a:t> widely held titles into the store.  </a:t>
            </a:r>
          </a:p>
        </p:txBody>
      </p:sp>
      <p:sp>
        <p:nvSpPr>
          <p:cNvPr id="4" name="Slide Number Placeholder 3"/>
          <p:cNvSpPr>
            <a:spLocks noGrp="1"/>
          </p:cNvSpPr>
          <p:nvPr>
            <p:ph type="sldNum" sz="quarter" idx="10"/>
          </p:nvPr>
        </p:nvSpPr>
        <p:spPr/>
        <p:txBody>
          <a:bodyPr/>
          <a:lstStyle/>
          <a:p>
            <a:pPr>
              <a:defRPr/>
            </a:pPr>
            <a:fld id="{789E6AA2-494E-46B2-B739-A38EE36CD1D2}" type="slidenum">
              <a:rPr lang="en-US" smtClean="0"/>
              <a:pPr>
                <a:defRPr/>
              </a:pPr>
              <a:t>39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There are a number of important changes in the academic library environment that we should be paying attention to.  </a:t>
            </a:r>
          </a:p>
          <a:p>
            <a:r>
              <a:rPr lang="en-US" baseline="0" dirty="0" smtClean="0"/>
              <a:t>First, the shift to reliance on externally sourced, licensed content is accelerating – this is no longer just about e-journals but e-books as well.</a:t>
            </a:r>
          </a:p>
          <a:p>
            <a:r>
              <a:rPr lang="en-US" baseline="0" dirty="0" smtClean="0"/>
              <a:t>Secondly, print collections aren’t delivering the value they once did.  There is increasing attention to the long term cost burden of acquiring and retaining low-use print books.</a:t>
            </a:r>
          </a:p>
          <a:p>
            <a:r>
              <a:rPr lang="en-US" baseline="0" dirty="0" smtClean="0"/>
              <a:t>Finally, special collections are not universally perceived to be a key part of the library’s service mission in higher education.  They may contain a few items regarded as treasures by the university, but the acquisition of rare books and manuscripts is rarely viewed, or funded, as a core library function.</a:t>
            </a:r>
            <a:endParaRPr lang="en-US" dirty="0"/>
          </a:p>
        </p:txBody>
      </p:sp>
      <p:sp>
        <p:nvSpPr>
          <p:cNvPr id="4" name="Slide Number Placeholder 3"/>
          <p:cNvSpPr>
            <a:spLocks noGrp="1"/>
          </p:cNvSpPr>
          <p:nvPr>
            <p:ph type="sldNum" sz="quarter" idx="10"/>
          </p:nvPr>
        </p:nvSpPr>
        <p:spPr/>
        <p:txBody>
          <a:bodyPr/>
          <a:lstStyle/>
          <a:p>
            <a:fld id="{149357F1-3DA2-4A75-A5D7-D07A8CE3C9A9}"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60% decline over 15</a:t>
            </a:r>
            <a:r>
              <a:rPr lang="en-US" baseline="0" dirty="0" smtClean="0"/>
              <a:t> years</a:t>
            </a:r>
            <a:endParaRPr lang="en-US" dirty="0"/>
          </a:p>
        </p:txBody>
      </p:sp>
      <p:sp>
        <p:nvSpPr>
          <p:cNvPr id="4" name="Slide Number Placeholder 3"/>
          <p:cNvSpPr>
            <a:spLocks noGrp="1"/>
          </p:cNvSpPr>
          <p:nvPr>
            <p:ph type="sldNum" sz="quarter" idx="10"/>
          </p:nvPr>
        </p:nvSpPr>
        <p:spPr/>
        <p:txBody>
          <a:bodyPr/>
          <a:lstStyle/>
          <a:p>
            <a:pPr>
              <a:defRPr/>
            </a:pPr>
            <a:fld id="{789E6AA2-494E-46B2-B739-A38EE36CD1D2}" type="slidenum">
              <a:rPr lang="en-US" smtClean="0"/>
              <a:pPr>
                <a:defRPr/>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Circulation cut in half over 15 years</a:t>
            </a:r>
            <a:endParaRPr lang="en-US" dirty="0"/>
          </a:p>
        </p:txBody>
      </p:sp>
      <p:sp>
        <p:nvSpPr>
          <p:cNvPr id="4" name="Slide Number Placeholder 3"/>
          <p:cNvSpPr>
            <a:spLocks noGrp="1"/>
          </p:cNvSpPr>
          <p:nvPr>
            <p:ph type="sldNum" sz="quarter" idx="10"/>
          </p:nvPr>
        </p:nvSpPr>
        <p:spPr/>
        <p:txBody>
          <a:bodyPr/>
          <a:lstStyle/>
          <a:p>
            <a:pPr>
              <a:defRPr/>
            </a:pPr>
            <a:fld id="{789E6AA2-494E-46B2-B739-A38EE36CD1D2}" type="slidenum">
              <a:rPr lang="en-US" smtClean="0"/>
              <a:pPr>
                <a:defRPr/>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ln/>
        </p:spPr>
      </p:sp>
      <p:sp>
        <p:nvSpPr>
          <p:cNvPr id="73730" name="Rectangle 3"/>
          <p:cNvSpPr>
            <a:spLocks noGrp="1" noChangeArrowheads="1"/>
          </p:cNvSpPr>
          <p:nvPr>
            <p:ph type="body" idx="1"/>
          </p:nvPr>
        </p:nvSpPr>
        <p:spPr>
          <a:noFill/>
          <a:ln/>
        </p:spPr>
        <p:txBody>
          <a:bodyPr/>
          <a:lstStyle/>
          <a:p>
            <a:r>
              <a:rPr lang="en-US" dirty="0" smtClean="0"/>
              <a:t>This is data analyzed by OCLC Research from </a:t>
            </a:r>
            <a:r>
              <a:rPr lang="en-US" dirty="0" err="1" smtClean="0"/>
              <a:t>OhioLINK</a:t>
            </a:r>
            <a:r>
              <a:rPr lang="en-US" dirty="0" smtClean="0"/>
              <a:t>, a union catalog of 88 Ohio college and university libraries. We studied the collected circulation statistics for that group over a twenty-year period. We found that it only took 13% of this union collection to support 80% of the circulation.  Most of our collection is not used –ever.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data come from a recent OCLC Research study of holdings and circulation in a state-wide academic library consortium in Ohio.  We looked at the holdings of 88 college and university libraries that share a direct </a:t>
            </a:r>
            <a:r>
              <a:rPr lang="en-US" baseline="0" dirty="0" err="1" smtClean="0"/>
              <a:t>consortial</a:t>
            </a:r>
            <a:r>
              <a:rPr lang="en-US" baseline="0" dirty="0" smtClean="0"/>
              <a:t> borrowing system to examine whether efforts at coordinated collection development had had an impact on duplication levels.  We found that despite decades of joint work in collaborative collection development </a:t>
            </a:r>
            <a:endParaRPr lang="en-US" dirty="0"/>
          </a:p>
        </p:txBody>
      </p:sp>
      <p:sp>
        <p:nvSpPr>
          <p:cNvPr id="4" name="Slide Number Placeholder 3"/>
          <p:cNvSpPr>
            <a:spLocks noGrp="1"/>
          </p:cNvSpPr>
          <p:nvPr>
            <p:ph type="sldNum" sz="quarter" idx="10"/>
          </p:nvPr>
        </p:nvSpPr>
        <p:spPr/>
        <p:txBody>
          <a:bodyPr/>
          <a:lstStyle/>
          <a:p>
            <a:pPr>
              <a:defRPr/>
            </a:pPr>
            <a:fld id="{551D40EB-D434-435F-A6F0-D4375D6647A5}" type="slidenum">
              <a:rPr lang="en-US" smtClean="0"/>
              <a:pPr>
                <a:defRPr/>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E-resources</a:t>
            </a:r>
            <a:r>
              <a:rPr lang="en-US" baseline="0" dirty="0" smtClean="0"/>
              <a:t> increase – but don’t affect operating expenses.</a:t>
            </a:r>
            <a:endParaRPr lang="en-US" dirty="0"/>
          </a:p>
        </p:txBody>
      </p:sp>
      <p:sp>
        <p:nvSpPr>
          <p:cNvPr id="4" name="Slide Number Placeholder 3"/>
          <p:cNvSpPr>
            <a:spLocks noGrp="1"/>
          </p:cNvSpPr>
          <p:nvPr>
            <p:ph type="sldNum" sz="quarter" idx="10"/>
          </p:nvPr>
        </p:nvSpPr>
        <p:spPr/>
        <p:txBody>
          <a:bodyPr/>
          <a:lstStyle/>
          <a:p>
            <a:fld id="{149357F1-3DA2-4A75-A5D7-D07A8CE3C9A9}"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38FE14-C299-4D5D-9E6B-F48548A99137}" type="slidenum">
              <a:rPr lang="en-US"/>
              <a:pPr/>
              <a:t>16</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normAutofit fontScale="92500" lnSpcReduction="20000"/>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0"/>
            <a:ext cx="9144000" cy="2859088"/>
          </a:xfrm>
          <a:prstGeom prst="rect">
            <a:avLst/>
          </a:prstGeom>
          <a:gradFill rotWithShape="1">
            <a:gsLst>
              <a:gs pos="0">
                <a:srgbClr val="285E22"/>
              </a:gs>
              <a:gs pos="100000">
                <a:srgbClr val="409A3C"/>
              </a:gs>
            </a:gsLst>
            <a:lin ang="5400000" scaled="1"/>
          </a:gradFill>
          <a:ln w="9525">
            <a:noFill/>
            <a:miter lim="800000"/>
            <a:headEnd/>
            <a:tailEnd/>
          </a:ln>
          <a:effectLst/>
        </p:spPr>
        <p:txBody>
          <a:bodyPr wrap="none" anchor="ctr"/>
          <a:lstStyle/>
          <a:p>
            <a:pPr>
              <a:defRPr/>
            </a:pPr>
            <a:endParaRPr lang="en-US"/>
          </a:p>
        </p:txBody>
      </p:sp>
      <p:sp>
        <p:nvSpPr>
          <p:cNvPr id="5" name="Oval 14"/>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pPr>
              <a:defRPr/>
            </a:pPr>
            <a:endParaRPr lang="en-US"/>
          </a:p>
        </p:txBody>
      </p:sp>
      <p:sp>
        <p:nvSpPr>
          <p:cNvPr id="6" name="Oval 15"/>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pPr>
              <a:defRPr/>
            </a:pPr>
            <a:endParaRPr lang="en-US"/>
          </a:p>
        </p:txBody>
      </p:sp>
      <p:sp>
        <p:nvSpPr>
          <p:cNvPr id="7" name="Oval 16"/>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pPr>
              <a:defRPr/>
            </a:pPr>
            <a:endParaRPr lang="en-US"/>
          </a:p>
        </p:txBody>
      </p:sp>
      <p:pic>
        <p:nvPicPr>
          <p:cNvPr id="8" name="Picture 13" descr="logo with tag"/>
          <p:cNvPicPr>
            <a:picLocks noChangeAspect="1" noChangeArrowheads="1"/>
          </p:cNvPicPr>
          <p:nvPr/>
        </p:nvPicPr>
        <p:blipFill>
          <a:blip r:embed="rId2" cstate="print"/>
          <a:srcRect/>
          <a:stretch>
            <a:fillRect/>
          </a:stretch>
        </p:blipFill>
        <p:spPr bwMode="auto">
          <a:xfrm>
            <a:off x="3244850" y="5570538"/>
            <a:ext cx="3138488" cy="854075"/>
          </a:xfrm>
          <a:prstGeom prst="rect">
            <a:avLst/>
          </a:prstGeom>
          <a:noFill/>
          <a:ln w="9525">
            <a:noFill/>
            <a:miter lim="800000"/>
            <a:headEnd/>
            <a:tailEnd/>
          </a:ln>
        </p:spPr>
      </p:pic>
      <p:grpSp>
        <p:nvGrpSpPr>
          <p:cNvPr id="9" name="Group 21"/>
          <p:cNvGrpSpPr>
            <a:grpSpLocks/>
          </p:cNvGrpSpPr>
          <p:nvPr/>
        </p:nvGrpSpPr>
        <p:grpSpPr bwMode="auto">
          <a:xfrm>
            <a:off x="0" y="0"/>
            <a:ext cx="9144000" cy="6858000"/>
            <a:chOff x="0" y="0"/>
            <a:chExt cx="5760" cy="4320"/>
          </a:xfrm>
        </p:grpSpPr>
        <p:pic>
          <p:nvPicPr>
            <p:cNvPr id="10" name="Picture 17" descr="lite border top"/>
            <p:cNvPicPr>
              <a:picLocks noChangeAspect="1" noChangeArrowheads="1"/>
            </p:cNvPicPr>
            <p:nvPr userDrawn="1"/>
          </p:nvPicPr>
          <p:blipFill>
            <a:blip r:embed="rId3" cstate="print"/>
            <a:srcRect/>
            <a:stretch>
              <a:fillRect/>
            </a:stretch>
          </p:blipFill>
          <p:spPr bwMode="auto">
            <a:xfrm>
              <a:off x="0" y="0"/>
              <a:ext cx="5760" cy="90"/>
            </a:xfrm>
            <a:prstGeom prst="rect">
              <a:avLst/>
            </a:prstGeom>
            <a:noFill/>
            <a:ln w="9525">
              <a:noFill/>
              <a:miter lim="800000"/>
              <a:headEnd/>
              <a:tailEnd/>
            </a:ln>
          </p:spPr>
        </p:pic>
        <p:pic>
          <p:nvPicPr>
            <p:cNvPr id="11" name="Picture 18" descr="lite border bottom"/>
            <p:cNvPicPr>
              <a:picLocks noChangeAspect="1" noChangeArrowheads="1"/>
            </p:cNvPicPr>
            <p:nvPr userDrawn="1"/>
          </p:nvPicPr>
          <p:blipFill>
            <a:blip r:embed="rId4" cstate="print"/>
            <a:srcRect/>
            <a:stretch>
              <a:fillRect/>
            </a:stretch>
          </p:blipFill>
          <p:spPr bwMode="auto">
            <a:xfrm>
              <a:off x="0" y="4230"/>
              <a:ext cx="5760" cy="90"/>
            </a:xfrm>
            <a:prstGeom prst="rect">
              <a:avLst/>
            </a:prstGeom>
            <a:noFill/>
            <a:ln w="9525">
              <a:noFill/>
              <a:miter lim="800000"/>
              <a:headEnd/>
              <a:tailEnd/>
            </a:ln>
          </p:spPr>
        </p:pic>
        <p:pic>
          <p:nvPicPr>
            <p:cNvPr id="12" name="Picture 19" descr="lite border left"/>
            <p:cNvPicPr>
              <a:picLocks noChangeAspect="1" noChangeArrowheads="1"/>
            </p:cNvPicPr>
            <p:nvPr userDrawn="1"/>
          </p:nvPicPr>
          <p:blipFill>
            <a:blip r:embed="rId5" cstate="print"/>
            <a:srcRect/>
            <a:stretch>
              <a:fillRect/>
            </a:stretch>
          </p:blipFill>
          <p:spPr bwMode="auto">
            <a:xfrm>
              <a:off x="0" y="0"/>
              <a:ext cx="281" cy="4320"/>
            </a:xfrm>
            <a:prstGeom prst="rect">
              <a:avLst/>
            </a:prstGeom>
            <a:noFill/>
            <a:ln w="9525">
              <a:noFill/>
              <a:miter lim="800000"/>
              <a:headEnd/>
              <a:tailEnd/>
            </a:ln>
          </p:spPr>
        </p:pic>
        <p:pic>
          <p:nvPicPr>
            <p:cNvPr id="13" name="Picture 20" descr="lite border right"/>
            <p:cNvPicPr>
              <a:picLocks noChangeAspect="1" noChangeArrowheads="1"/>
            </p:cNvPicPr>
            <p:nvPr userDrawn="1"/>
          </p:nvPicPr>
          <p:blipFill>
            <a:blip r:embed="rId6" cstate="print"/>
            <a:srcRect/>
            <a:stretch>
              <a:fillRect/>
            </a:stretch>
          </p:blipFill>
          <p:spPr bwMode="auto">
            <a:xfrm>
              <a:off x="5479" y="0"/>
              <a:ext cx="281" cy="4320"/>
            </a:xfrm>
            <a:prstGeom prst="rect">
              <a:avLst/>
            </a:prstGeom>
            <a:noFill/>
            <a:ln w="9525">
              <a:noFill/>
              <a:miter lim="800000"/>
              <a:headEnd/>
              <a:tailEnd/>
            </a:ln>
          </p:spPr>
        </p:pic>
      </p:grpSp>
      <p:sp>
        <p:nvSpPr>
          <p:cNvPr id="14" name="Oval 22"/>
          <p:cNvSpPr>
            <a:spLocks noChangeArrowheads="1"/>
          </p:cNvSpPr>
          <p:nvPr/>
        </p:nvSpPr>
        <p:spPr bwMode="auto">
          <a:xfrm>
            <a:off x="1006475" y="1289050"/>
            <a:ext cx="1854200" cy="1854200"/>
          </a:xfrm>
          <a:prstGeom prst="ellipse">
            <a:avLst/>
          </a:prstGeom>
          <a:solidFill>
            <a:schemeClr val="folHlink"/>
          </a:solidFill>
          <a:ln w="88900">
            <a:solidFill>
              <a:srgbClr val="FFFFFF"/>
            </a:solidFill>
            <a:round/>
            <a:headEnd/>
            <a:tailEnd/>
          </a:ln>
          <a:effectLst/>
        </p:spPr>
        <p:txBody>
          <a:bodyPr wrap="none" anchor="ctr"/>
          <a:lstStyle/>
          <a:p>
            <a:pPr algn="ctr">
              <a:defRPr/>
            </a:pPr>
            <a:endParaRPr lang="en-US"/>
          </a:p>
        </p:txBody>
      </p:sp>
      <p:sp>
        <p:nvSpPr>
          <p:cNvPr id="6146" name="Rectangle 2"/>
          <p:cNvSpPr>
            <a:spLocks noGrp="1" noChangeArrowheads="1"/>
          </p:cNvSpPr>
          <p:nvPr>
            <p:ph type="ctrTitle"/>
          </p:nvPr>
        </p:nvSpPr>
        <p:spPr>
          <a:xfrm>
            <a:off x="3573463" y="862013"/>
            <a:ext cx="4808537" cy="1751012"/>
          </a:xfrm>
        </p:spPr>
        <p:txBody>
          <a:bodyPr lIns="0" rIns="0" anchor="b"/>
          <a:lstStyle>
            <a:lvl1pPr>
              <a:defRPr sz="3000"/>
            </a:lvl1pPr>
          </a:lstStyle>
          <a:p>
            <a:r>
              <a:rPr lang="en-US"/>
              <a:t>Click to edit Master title style</a:t>
            </a:r>
          </a:p>
        </p:txBody>
      </p:sp>
      <p:sp>
        <p:nvSpPr>
          <p:cNvPr id="6147" name="Rectangle 3"/>
          <p:cNvSpPr>
            <a:spLocks noGrp="1" noChangeArrowheads="1"/>
          </p:cNvSpPr>
          <p:nvPr>
            <p:ph type="subTitle" idx="1"/>
          </p:nvPr>
        </p:nvSpPr>
        <p:spPr>
          <a:xfrm>
            <a:off x="3573463" y="3352800"/>
            <a:ext cx="4198937" cy="1930400"/>
          </a:xfrm>
        </p:spPr>
        <p:txBody>
          <a:bodyPr tIns="45720" bIns="45720"/>
          <a:lstStyle>
            <a:lvl1pPr marL="0" indent="12700">
              <a:spcBef>
                <a:spcPct val="0"/>
              </a:spcBef>
              <a:defRPr/>
            </a:lvl1pPr>
          </a:lstStyle>
          <a:p>
            <a:r>
              <a:rPr lang="en-US"/>
              <a:t>Speaker’s Name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6200" y="147638"/>
            <a:ext cx="1997075" cy="5991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4975" y="147638"/>
            <a:ext cx="5838825" cy="5991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73463" y="3354388"/>
            <a:ext cx="2020887" cy="1928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46750" y="3354388"/>
            <a:ext cx="2022475" cy="1928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0263" y="858838"/>
            <a:ext cx="1201737" cy="4424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73463" y="858838"/>
            <a:ext cx="3454400" cy="4424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4675" y="3354388"/>
            <a:ext cx="3917950" cy="1928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3354388"/>
            <a:ext cx="3919538" cy="1928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7488" y="858838"/>
            <a:ext cx="1997075" cy="4424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4675" y="858838"/>
            <a:ext cx="5840413" cy="4424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0725"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png"/><Relationship Id="rId18" Type="http://schemas.openxmlformats.org/officeDocument/2006/relationships/image" Target="../media/image7.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6.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25.xml"/><Relationship Id="rId16"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0"/>
            <a:ext cx="9144000" cy="1431925"/>
          </a:xfrm>
          <a:prstGeom prst="rect">
            <a:avLst/>
          </a:prstGeom>
          <a:gradFill rotWithShape="1">
            <a:gsLst>
              <a:gs pos="0">
                <a:srgbClr val="285E22"/>
              </a:gs>
              <a:gs pos="100000">
                <a:srgbClr val="409A3C"/>
              </a:gs>
            </a:gsLst>
            <a:lin ang="5400000" scaled="1"/>
          </a:gradFill>
          <a:ln w="9525">
            <a:noFill/>
            <a:miter lim="800000"/>
            <a:headEnd/>
            <a:tailEnd/>
          </a:ln>
          <a:effectLst/>
        </p:spPr>
        <p:txBody>
          <a:bodyPr wrap="none" anchor="ctr"/>
          <a:lstStyle/>
          <a:p>
            <a:pPr>
              <a:defRPr/>
            </a:pPr>
            <a:endParaRPr lang="en-US"/>
          </a:p>
        </p:txBody>
      </p:sp>
      <p:sp>
        <p:nvSpPr>
          <p:cNvPr id="1026" name="Rectangle 2"/>
          <p:cNvSpPr>
            <a:spLocks noGrp="1" noChangeArrowheads="1"/>
          </p:cNvSpPr>
          <p:nvPr>
            <p:ph type="title"/>
          </p:nvPr>
        </p:nvSpPr>
        <p:spPr bwMode="auto">
          <a:xfrm>
            <a:off x="434975" y="147638"/>
            <a:ext cx="6989763" cy="1284287"/>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3"/>
          <p:cNvSpPr>
            <a:spLocks noGrp="1" noChangeArrowheads="1"/>
          </p:cNvSpPr>
          <p:nvPr>
            <p:ph type="body" idx="1"/>
          </p:nvPr>
        </p:nvSpPr>
        <p:spPr bwMode="auto">
          <a:xfrm>
            <a:off x="720725" y="1936750"/>
            <a:ext cx="7702550" cy="42021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77" name="Picture 10" descr="logo white small"/>
          <p:cNvPicPr>
            <a:picLocks noChangeAspect="1" noChangeArrowheads="1"/>
          </p:cNvPicPr>
          <p:nvPr/>
        </p:nvPicPr>
        <p:blipFill>
          <a:blip r:embed="rId14" cstate="print"/>
          <a:srcRect/>
          <a:stretch>
            <a:fillRect/>
          </a:stretch>
        </p:blipFill>
        <p:spPr bwMode="auto">
          <a:xfrm>
            <a:off x="7686675" y="628650"/>
            <a:ext cx="996950" cy="374650"/>
          </a:xfrm>
          <a:prstGeom prst="rect">
            <a:avLst/>
          </a:prstGeom>
          <a:noFill/>
          <a:ln w="9525">
            <a:noFill/>
            <a:miter lim="800000"/>
            <a:headEnd/>
            <a:tailEnd/>
          </a:ln>
        </p:spPr>
      </p:pic>
      <p:grpSp>
        <p:nvGrpSpPr>
          <p:cNvPr id="3078" name="Group 15"/>
          <p:cNvGrpSpPr>
            <a:grpSpLocks/>
          </p:cNvGrpSpPr>
          <p:nvPr/>
        </p:nvGrpSpPr>
        <p:grpSpPr bwMode="auto">
          <a:xfrm>
            <a:off x="0" y="0"/>
            <a:ext cx="9144000" cy="6858000"/>
            <a:chOff x="0" y="0"/>
            <a:chExt cx="5760" cy="4320"/>
          </a:xfrm>
        </p:grpSpPr>
        <p:pic>
          <p:nvPicPr>
            <p:cNvPr id="1035" name="Picture 11" descr="lite border top"/>
            <p:cNvPicPr>
              <a:picLocks noChangeAspect="1" noChangeArrowheads="1"/>
            </p:cNvPicPr>
            <p:nvPr userDrawn="1"/>
          </p:nvPicPr>
          <p:blipFill>
            <a:blip r:embed="rId15" cstate="print"/>
            <a:srcRect/>
            <a:stretch>
              <a:fillRect/>
            </a:stretch>
          </p:blipFill>
          <p:spPr bwMode="auto">
            <a:xfrm>
              <a:off x="0" y="0"/>
              <a:ext cx="5760" cy="90"/>
            </a:xfrm>
            <a:prstGeom prst="rect">
              <a:avLst/>
            </a:prstGeom>
            <a:noFill/>
            <a:effectLst>
              <a:outerShdw dist="35921" dir="2700000" algn="ctr" rotWithShape="0">
                <a:srgbClr val="285E22"/>
              </a:outerShdw>
            </a:effectLst>
          </p:spPr>
        </p:pic>
        <p:pic>
          <p:nvPicPr>
            <p:cNvPr id="3080" name="Picture 12" descr="lite border bottom"/>
            <p:cNvPicPr>
              <a:picLocks noChangeAspect="1" noChangeArrowheads="1"/>
            </p:cNvPicPr>
            <p:nvPr userDrawn="1"/>
          </p:nvPicPr>
          <p:blipFill>
            <a:blip r:embed="rId16" cstate="print"/>
            <a:srcRect/>
            <a:stretch>
              <a:fillRect/>
            </a:stretch>
          </p:blipFill>
          <p:spPr bwMode="auto">
            <a:xfrm>
              <a:off x="0" y="4230"/>
              <a:ext cx="5760" cy="90"/>
            </a:xfrm>
            <a:prstGeom prst="rect">
              <a:avLst/>
            </a:prstGeom>
            <a:noFill/>
            <a:ln w="9525">
              <a:noFill/>
              <a:miter lim="800000"/>
              <a:headEnd/>
              <a:tailEnd/>
            </a:ln>
          </p:spPr>
        </p:pic>
        <p:pic>
          <p:nvPicPr>
            <p:cNvPr id="3081" name="Picture 13" descr="lite border left"/>
            <p:cNvPicPr>
              <a:picLocks noChangeAspect="1" noChangeArrowheads="1"/>
            </p:cNvPicPr>
            <p:nvPr userDrawn="1"/>
          </p:nvPicPr>
          <p:blipFill>
            <a:blip r:embed="rId17" cstate="print"/>
            <a:srcRect/>
            <a:stretch>
              <a:fillRect/>
            </a:stretch>
          </p:blipFill>
          <p:spPr bwMode="auto">
            <a:xfrm>
              <a:off x="0" y="0"/>
              <a:ext cx="281" cy="4320"/>
            </a:xfrm>
            <a:prstGeom prst="rect">
              <a:avLst/>
            </a:prstGeom>
            <a:noFill/>
            <a:ln w="9525">
              <a:noFill/>
              <a:miter lim="800000"/>
              <a:headEnd/>
              <a:tailEnd/>
            </a:ln>
          </p:spPr>
        </p:pic>
        <p:pic>
          <p:nvPicPr>
            <p:cNvPr id="3082" name="Picture 14" descr="lite border right"/>
            <p:cNvPicPr>
              <a:picLocks noChangeAspect="1" noChangeArrowheads="1"/>
            </p:cNvPicPr>
            <p:nvPr userDrawn="1"/>
          </p:nvPicPr>
          <p:blipFill>
            <a:blip r:embed="rId18" cstate="print"/>
            <a:srcRect/>
            <a:stretch>
              <a:fillRect/>
            </a:stretch>
          </p:blipFill>
          <p:spPr bwMode="auto">
            <a:xfrm>
              <a:off x="5479" y="0"/>
              <a:ext cx="281" cy="4320"/>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6273" r:id="rId1"/>
    <p:sldLayoutId id="2147486241" r:id="rId2"/>
    <p:sldLayoutId id="2147486242" r:id="rId3"/>
    <p:sldLayoutId id="2147486243" r:id="rId4"/>
    <p:sldLayoutId id="2147486244" r:id="rId5"/>
    <p:sldLayoutId id="2147486245" r:id="rId6"/>
    <p:sldLayoutId id="2147486246" r:id="rId7"/>
    <p:sldLayoutId id="2147486247" r:id="rId8"/>
    <p:sldLayoutId id="2147486248" r:id="rId9"/>
    <p:sldLayoutId id="2147486249" r:id="rId10"/>
    <p:sldLayoutId id="2147486250" r:id="rId11"/>
    <p:sldLayoutId id="2147486274" r:id="rId12"/>
  </p:sldLayoutIdLst>
  <p:transition>
    <p:fade/>
  </p:transition>
  <p:txStyles>
    <p:titleStyle>
      <a:lvl1pPr algn="l" rtl="0" eaLnBrk="0" fontAlgn="base" hangingPunct="0">
        <a:spcBef>
          <a:spcPct val="0"/>
        </a:spcBef>
        <a:spcAft>
          <a:spcPct val="0"/>
        </a:spcAft>
        <a:defRPr sz="2500" b="1">
          <a:solidFill>
            <a:schemeClr val="tx2"/>
          </a:solidFill>
          <a:latin typeface="+mj-lt"/>
          <a:ea typeface="+mj-ea"/>
          <a:cs typeface="+mj-cs"/>
        </a:defRPr>
      </a:lvl1pPr>
      <a:lvl2pPr algn="l" rtl="0" eaLnBrk="0" fontAlgn="base" hangingPunct="0">
        <a:spcBef>
          <a:spcPct val="0"/>
        </a:spcBef>
        <a:spcAft>
          <a:spcPct val="0"/>
        </a:spcAft>
        <a:defRPr sz="2500" b="1">
          <a:solidFill>
            <a:schemeClr val="tx2"/>
          </a:solidFill>
          <a:latin typeface="Trebuchet MS" pitchFamily="34" charset="0"/>
        </a:defRPr>
      </a:lvl2pPr>
      <a:lvl3pPr algn="l" rtl="0" eaLnBrk="0" fontAlgn="base" hangingPunct="0">
        <a:spcBef>
          <a:spcPct val="0"/>
        </a:spcBef>
        <a:spcAft>
          <a:spcPct val="0"/>
        </a:spcAft>
        <a:defRPr sz="2500" b="1">
          <a:solidFill>
            <a:schemeClr val="tx2"/>
          </a:solidFill>
          <a:latin typeface="Trebuchet MS" pitchFamily="34" charset="0"/>
        </a:defRPr>
      </a:lvl3pPr>
      <a:lvl4pPr algn="l" rtl="0" eaLnBrk="0" fontAlgn="base" hangingPunct="0">
        <a:spcBef>
          <a:spcPct val="0"/>
        </a:spcBef>
        <a:spcAft>
          <a:spcPct val="0"/>
        </a:spcAft>
        <a:defRPr sz="2500" b="1">
          <a:solidFill>
            <a:schemeClr val="tx2"/>
          </a:solidFill>
          <a:latin typeface="Trebuchet MS" pitchFamily="34" charset="0"/>
        </a:defRPr>
      </a:lvl4pPr>
      <a:lvl5pPr algn="l" rtl="0" eaLnBrk="0" fontAlgn="base" hangingPunct="0">
        <a:spcBef>
          <a:spcPct val="0"/>
        </a:spcBef>
        <a:spcAft>
          <a:spcPct val="0"/>
        </a:spcAft>
        <a:defRPr sz="2500" b="1">
          <a:solidFill>
            <a:schemeClr val="tx2"/>
          </a:solidFill>
          <a:latin typeface="Trebuchet MS" pitchFamily="34" charset="0"/>
        </a:defRPr>
      </a:lvl5pPr>
      <a:lvl6pPr marL="457200" algn="l" rtl="0" fontAlgn="base">
        <a:spcBef>
          <a:spcPct val="0"/>
        </a:spcBef>
        <a:spcAft>
          <a:spcPct val="0"/>
        </a:spcAft>
        <a:defRPr sz="2500" b="1">
          <a:solidFill>
            <a:schemeClr val="tx2"/>
          </a:solidFill>
          <a:latin typeface="Trebuchet MS" pitchFamily="34" charset="0"/>
        </a:defRPr>
      </a:lvl6pPr>
      <a:lvl7pPr marL="914400" algn="l" rtl="0" fontAlgn="base">
        <a:spcBef>
          <a:spcPct val="0"/>
        </a:spcBef>
        <a:spcAft>
          <a:spcPct val="0"/>
        </a:spcAft>
        <a:defRPr sz="2500" b="1">
          <a:solidFill>
            <a:schemeClr val="tx2"/>
          </a:solidFill>
          <a:latin typeface="Trebuchet MS" pitchFamily="34" charset="0"/>
        </a:defRPr>
      </a:lvl7pPr>
      <a:lvl8pPr marL="1371600" algn="l" rtl="0" fontAlgn="base">
        <a:spcBef>
          <a:spcPct val="0"/>
        </a:spcBef>
        <a:spcAft>
          <a:spcPct val="0"/>
        </a:spcAft>
        <a:defRPr sz="2500" b="1">
          <a:solidFill>
            <a:schemeClr val="tx2"/>
          </a:solidFill>
          <a:latin typeface="Trebuchet MS" pitchFamily="34" charset="0"/>
        </a:defRPr>
      </a:lvl8pPr>
      <a:lvl9pPr marL="1828800" algn="l" rtl="0" fontAlgn="base">
        <a:spcBef>
          <a:spcPct val="0"/>
        </a:spcBef>
        <a:spcAft>
          <a:spcPct val="0"/>
        </a:spcAft>
        <a:defRPr sz="2500" b="1">
          <a:solidFill>
            <a:schemeClr val="tx2"/>
          </a:solidFill>
          <a:latin typeface="Trebuchet MS" pitchFamily="34" charset="0"/>
        </a:defRPr>
      </a:lvl9pPr>
    </p:titleStyle>
    <p:bodyStyle>
      <a:lvl1pPr marL="238125" indent="-225425" algn="l" rtl="0" eaLnBrk="0" fontAlgn="base" hangingPunct="0">
        <a:lnSpc>
          <a:spcPct val="120000"/>
        </a:lnSpc>
        <a:spcBef>
          <a:spcPct val="50000"/>
        </a:spcBef>
        <a:spcAft>
          <a:spcPct val="0"/>
        </a:spcAft>
        <a:buClr>
          <a:srgbClr val="FF7600"/>
        </a:buClr>
        <a:buChar char="•"/>
        <a:defRPr sz="2100" b="1">
          <a:solidFill>
            <a:schemeClr val="tx1"/>
          </a:solidFill>
          <a:latin typeface="+mn-lt"/>
          <a:ea typeface="+mn-ea"/>
          <a:cs typeface="+mn-cs"/>
        </a:defRPr>
      </a:lvl1pPr>
      <a:lvl2pPr marL="692150" indent="-222250" algn="l" rtl="0" eaLnBrk="0" fontAlgn="base" hangingPunct="0">
        <a:lnSpc>
          <a:spcPct val="120000"/>
        </a:lnSpc>
        <a:spcBef>
          <a:spcPct val="50000"/>
        </a:spcBef>
        <a:spcAft>
          <a:spcPct val="0"/>
        </a:spcAft>
        <a:buClr>
          <a:srgbClr val="FF7600"/>
        </a:buClr>
        <a:buChar char="•"/>
        <a:defRPr sz="1900" b="1">
          <a:solidFill>
            <a:schemeClr val="tx1"/>
          </a:solidFill>
          <a:latin typeface="+mn-lt"/>
        </a:defRPr>
      </a:lvl2pPr>
      <a:lvl3pPr marL="1150938" indent="-223838" algn="l" rtl="0" eaLnBrk="0" fontAlgn="base" hangingPunct="0">
        <a:lnSpc>
          <a:spcPct val="120000"/>
        </a:lnSpc>
        <a:spcBef>
          <a:spcPct val="50000"/>
        </a:spcBef>
        <a:spcAft>
          <a:spcPct val="0"/>
        </a:spcAft>
        <a:buClr>
          <a:srgbClr val="FF7600"/>
        </a:buClr>
        <a:buChar char="•"/>
        <a:defRPr sz="1700" b="1">
          <a:solidFill>
            <a:schemeClr val="tx1"/>
          </a:solidFill>
          <a:latin typeface="+mn-lt"/>
        </a:defRPr>
      </a:lvl3pPr>
      <a:lvl4pPr marL="1608138" indent="-223838" algn="l" rtl="0" eaLnBrk="0" fontAlgn="base" hangingPunct="0">
        <a:lnSpc>
          <a:spcPct val="120000"/>
        </a:lnSpc>
        <a:spcBef>
          <a:spcPct val="50000"/>
        </a:spcBef>
        <a:spcAft>
          <a:spcPct val="0"/>
        </a:spcAft>
        <a:buClr>
          <a:srgbClr val="FF7600"/>
        </a:buClr>
        <a:buChar char="•"/>
        <a:defRPr sz="1500" b="1">
          <a:solidFill>
            <a:schemeClr val="tx1"/>
          </a:solidFill>
          <a:latin typeface="+mn-lt"/>
        </a:defRPr>
      </a:lvl4pPr>
      <a:lvl5pPr marL="2063750" indent="-222250" algn="l" rtl="0" eaLnBrk="0" fontAlgn="base" hangingPunct="0">
        <a:lnSpc>
          <a:spcPct val="120000"/>
        </a:lnSpc>
        <a:spcBef>
          <a:spcPct val="50000"/>
        </a:spcBef>
        <a:spcAft>
          <a:spcPct val="0"/>
        </a:spcAft>
        <a:buClr>
          <a:srgbClr val="FF7600"/>
        </a:buClr>
        <a:buChar char="•"/>
        <a:defRPr sz="1300" b="1">
          <a:solidFill>
            <a:schemeClr val="tx1"/>
          </a:solidFill>
          <a:latin typeface="+mn-lt"/>
        </a:defRPr>
      </a:lvl5pPr>
      <a:lvl6pPr marL="2520950" indent="-222250" algn="l" rtl="0" fontAlgn="base">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fontAlgn="base">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fontAlgn="base">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fontAlgn="base">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713" name="Rectangle 17"/>
          <p:cNvSpPr>
            <a:spLocks noChangeArrowheads="1"/>
          </p:cNvSpPr>
          <p:nvPr/>
        </p:nvSpPr>
        <p:spPr bwMode="auto">
          <a:xfrm>
            <a:off x="0" y="0"/>
            <a:ext cx="9144000" cy="2859088"/>
          </a:xfrm>
          <a:prstGeom prst="rect">
            <a:avLst/>
          </a:prstGeom>
          <a:gradFill rotWithShape="1">
            <a:gsLst>
              <a:gs pos="0">
                <a:srgbClr val="285E22"/>
              </a:gs>
              <a:gs pos="100000">
                <a:srgbClr val="409A3C"/>
              </a:gs>
            </a:gsLst>
            <a:lin ang="5400000" scaled="1"/>
          </a:gradFill>
          <a:ln w="9525">
            <a:noFill/>
            <a:miter lim="800000"/>
            <a:headEnd/>
            <a:tailEnd/>
          </a:ln>
          <a:effectLst/>
        </p:spPr>
        <p:txBody>
          <a:bodyPr wrap="none" anchor="ctr"/>
          <a:lstStyle/>
          <a:p>
            <a:pPr>
              <a:defRPr/>
            </a:pPr>
            <a:endParaRPr lang="en-US"/>
          </a:p>
        </p:txBody>
      </p:sp>
      <p:sp>
        <p:nvSpPr>
          <p:cNvPr id="29714" name="Oval 18"/>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pPr>
              <a:defRPr/>
            </a:pPr>
            <a:endParaRPr lang="en-US"/>
          </a:p>
        </p:txBody>
      </p:sp>
      <p:sp>
        <p:nvSpPr>
          <p:cNvPr id="29715" name="Oval 19"/>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pPr>
              <a:defRPr/>
            </a:pPr>
            <a:endParaRPr lang="en-US"/>
          </a:p>
        </p:txBody>
      </p:sp>
      <p:sp>
        <p:nvSpPr>
          <p:cNvPr id="29716" name="Oval 20"/>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pPr>
              <a:defRPr/>
            </a:pPr>
            <a:endParaRPr lang="en-US"/>
          </a:p>
        </p:txBody>
      </p:sp>
      <p:pic>
        <p:nvPicPr>
          <p:cNvPr id="4102" name="Picture 21" descr="logo with tag"/>
          <p:cNvPicPr>
            <a:picLocks noChangeAspect="1" noChangeArrowheads="1"/>
          </p:cNvPicPr>
          <p:nvPr/>
        </p:nvPicPr>
        <p:blipFill>
          <a:blip r:embed="rId13" cstate="print"/>
          <a:srcRect/>
          <a:stretch>
            <a:fillRect/>
          </a:stretch>
        </p:blipFill>
        <p:spPr bwMode="auto">
          <a:xfrm>
            <a:off x="3244850" y="5570538"/>
            <a:ext cx="3138488" cy="854075"/>
          </a:xfrm>
          <a:prstGeom prst="rect">
            <a:avLst/>
          </a:prstGeom>
          <a:noFill/>
          <a:ln w="9525">
            <a:noFill/>
            <a:miter lim="800000"/>
            <a:headEnd/>
            <a:tailEnd/>
          </a:ln>
        </p:spPr>
      </p:pic>
      <p:grpSp>
        <p:nvGrpSpPr>
          <p:cNvPr id="4103" name="Group 22"/>
          <p:cNvGrpSpPr>
            <a:grpSpLocks/>
          </p:cNvGrpSpPr>
          <p:nvPr/>
        </p:nvGrpSpPr>
        <p:grpSpPr bwMode="auto">
          <a:xfrm>
            <a:off x="0" y="0"/>
            <a:ext cx="9144000" cy="6858000"/>
            <a:chOff x="0" y="0"/>
            <a:chExt cx="5760" cy="4320"/>
          </a:xfrm>
        </p:grpSpPr>
        <p:pic>
          <p:nvPicPr>
            <p:cNvPr id="4109" name="Picture 23" descr="lite border top"/>
            <p:cNvPicPr>
              <a:picLocks noChangeAspect="1" noChangeArrowheads="1"/>
            </p:cNvPicPr>
            <p:nvPr userDrawn="1"/>
          </p:nvPicPr>
          <p:blipFill>
            <a:blip r:embed="rId14" cstate="print"/>
            <a:srcRect/>
            <a:stretch>
              <a:fillRect/>
            </a:stretch>
          </p:blipFill>
          <p:spPr bwMode="auto">
            <a:xfrm>
              <a:off x="0" y="0"/>
              <a:ext cx="5760" cy="90"/>
            </a:xfrm>
            <a:prstGeom prst="rect">
              <a:avLst/>
            </a:prstGeom>
            <a:noFill/>
            <a:ln w="9525">
              <a:noFill/>
              <a:miter lim="800000"/>
              <a:headEnd/>
              <a:tailEnd/>
            </a:ln>
          </p:spPr>
        </p:pic>
        <p:pic>
          <p:nvPicPr>
            <p:cNvPr id="4110" name="Picture 24" descr="lite border bottom"/>
            <p:cNvPicPr>
              <a:picLocks noChangeAspect="1" noChangeArrowheads="1"/>
            </p:cNvPicPr>
            <p:nvPr userDrawn="1"/>
          </p:nvPicPr>
          <p:blipFill>
            <a:blip r:embed="rId15" cstate="print"/>
            <a:srcRect/>
            <a:stretch>
              <a:fillRect/>
            </a:stretch>
          </p:blipFill>
          <p:spPr bwMode="auto">
            <a:xfrm>
              <a:off x="0" y="4230"/>
              <a:ext cx="5760" cy="90"/>
            </a:xfrm>
            <a:prstGeom prst="rect">
              <a:avLst/>
            </a:prstGeom>
            <a:noFill/>
            <a:ln w="9525">
              <a:noFill/>
              <a:miter lim="800000"/>
              <a:headEnd/>
              <a:tailEnd/>
            </a:ln>
          </p:spPr>
        </p:pic>
        <p:pic>
          <p:nvPicPr>
            <p:cNvPr id="4111" name="Picture 25" descr="lite border left"/>
            <p:cNvPicPr>
              <a:picLocks noChangeAspect="1" noChangeArrowheads="1"/>
            </p:cNvPicPr>
            <p:nvPr userDrawn="1"/>
          </p:nvPicPr>
          <p:blipFill>
            <a:blip r:embed="rId16" cstate="print"/>
            <a:srcRect/>
            <a:stretch>
              <a:fillRect/>
            </a:stretch>
          </p:blipFill>
          <p:spPr bwMode="auto">
            <a:xfrm>
              <a:off x="0" y="0"/>
              <a:ext cx="281" cy="4320"/>
            </a:xfrm>
            <a:prstGeom prst="rect">
              <a:avLst/>
            </a:prstGeom>
            <a:noFill/>
            <a:ln w="9525">
              <a:noFill/>
              <a:miter lim="800000"/>
              <a:headEnd/>
              <a:tailEnd/>
            </a:ln>
          </p:spPr>
        </p:pic>
        <p:pic>
          <p:nvPicPr>
            <p:cNvPr id="4112" name="Picture 26" descr="lite border right"/>
            <p:cNvPicPr>
              <a:picLocks noChangeAspect="1" noChangeArrowheads="1"/>
            </p:cNvPicPr>
            <p:nvPr userDrawn="1"/>
          </p:nvPicPr>
          <p:blipFill>
            <a:blip r:embed="rId17" cstate="print"/>
            <a:srcRect/>
            <a:stretch>
              <a:fillRect/>
            </a:stretch>
          </p:blipFill>
          <p:spPr bwMode="auto">
            <a:xfrm>
              <a:off x="5479" y="0"/>
              <a:ext cx="281" cy="4320"/>
            </a:xfrm>
            <a:prstGeom prst="rect">
              <a:avLst/>
            </a:prstGeom>
            <a:noFill/>
            <a:ln w="9525">
              <a:noFill/>
              <a:miter lim="800000"/>
              <a:headEnd/>
              <a:tailEnd/>
            </a:ln>
          </p:spPr>
        </p:pic>
      </p:grpSp>
      <p:grpSp>
        <p:nvGrpSpPr>
          <p:cNvPr id="4104" name="Group 12"/>
          <p:cNvGrpSpPr>
            <a:grpSpLocks/>
          </p:cNvGrpSpPr>
          <p:nvPr/>
        </p:nvGrpSpPr>
        <p:grpSpPr bwMode="auto">
          <a:xfrm>
            <a:off x="0" y="0"/>
            <a:ext cx="3838575" cy="4833938"/>
            <a:chOff x="0" y="0"/>
            <a:chExt cx="2418" cy="3045"/>
          </a:xfrm>
        </p:grpSpPr>
        <p:pic>
          <p:nvPicPr>
            <p:cNvPr id="4107" name="Picture 13" descr="connection photo collage dark"/>
            <p:cNvPicPr>
              <a:picLocks noChangeAspect="1" noChangeArrowheads="1"/>
            </p:cNvPicPr>
            <p:nvPr/>
          </p:nvPicPr>
          <p:blipFill>
            <a:blip r:embed="rId18" cstate="print"/>
            <a:srcRect/>
            <a:stretch>
              <a:fillRect/>
            </a:stretch>
          </p:blipFill>
          <p:spPr bwMode="auto">
            <a:xfrm>
              <a:off x="0" y="0"/>
              <a:ext cx="2418" cy="3045"/>
            </a:xfrm>
            <a:prstGeom prst="rect">
              <a:avLst/>
            </a:prstGeom>
            <a:noFill/>
            <a:ln w="9525">
              <a:noFill/>
              <a:miter lim="800000"/>
              <a:headEnd/>
              <a:tailEnd/>
            </a:ln>
          </p:spPr>
        </p:pic>
        <p:sp>
          <p:nvSpPr>
            <p:cNvPr id="29710" name="Text Box 14"/>
            <p:cNvSpPr txBox="1">
              <a:spLocks noChangeArrowheads="1"/>
            </p:cNvSpPr>
            <p:nvPr/>
          </p:nvSpPr>
          <p:spPr bwMode="auto">
            <a:xfrm>
              <a:off x="1036" y="1335"/>
              <a:ext cx="629" cy="422"/>
            </a:xfrm>
            <a:prstGeom prst="rect">
              <a:avLst/>
            </a:prstGeom>
            <a:noFill/>
            <a:ln w="9525">
              <a:noFill/>
              <a:miter lim="800000"/>
              <a:headEnd/>
              <a:tailEnd/>
            </a:ln>
            <a:effectLst/>
          </p:spPr>
          <p:txBody>
            <a:bodyPr>
              <a:spAutoFit/>
            </a:bodyPr>
            <a:lstStyle/>
            <a:p>
              <a:pPr algn="ctr">
                <a:lnSpc>
                  <a:spcPct val="100000"/>
                </a:lnSpc>
                <a:spcBef>
                  <a:spcPct val="0"/>
                </a:spcBef>
                <a:defRPr/>
              </a:pPr>
              <a:r>
                <a:rPr lang="en-US" sz="1000">
                  <a:solidFill>
                    <a:srgbClr val="FFFFFF"/>
                  </a:solidFill>
                </a:rPr>
                <a:t>EVERY</a:t>
              </a:r>
            </a:p>
            <a:p>
              <a:pPr algn="ctr">
                <a:lnSpc>
                  <a:spcPct val="100000"/>
                </a:lnSpc>
                <a:spcBef>
                  <a:spcPct val="0"/>
                </a:spcBef>
                <a:defRPr/>
              </a:pPr>
              <a:r>
                <a:rPr lang="en-US" sz="1000">
                  <a:solidFill>
                    <a:srgbClr val="FFFFFF"/>
                  </a:solidFill>
                </a:rPr>
                <a:t>CONNECTION</a:t>
              </a:r>
            </a:p>
            <a:p>
              <a:pPr algn="ctr">
                <a:lnSpc>
                  <a:spcPct val="100000"/>
                </a:lnSpc>
                <a:spcBef>
                  <a:spcPct val="0"/>
                </a:spcBef>
                <a:defRPr/>
              </a:pPr>
              <a:r>
                <a:rPr lang="en-US" sz="900">
                  <a:solidFill>
                    <a:srgbClr val="FFFFFF"/>
                  </a:solidFill>
                </a:rPr>
                <a:t>has a </a:t>
              </a:r>
            </a:p>
            <a:p>
              <a:pPr algn="ctr">
                <a:lnSpc>
                  <a:spcPct val="100000"/>
                </a:lnSpc>
                <a:spcBef>
                  <a:spcPct val="0"/>
                </a:spcBef>
                <a:defRPr/>
              </a:pPr>
              <a:r>
                <a:rPr lang="en-US" sz="900">
                  <a:solidFill>
                    <a:srgbClr val="FFFFFF"/>
                  </a:solidFill>
                </a:rPr>
                <a:t>starting point.</a:t>
              </a:r>
            </a:p>
          </p:txBody>
        </p:sp>
      </p:grpSp>
      <p:sp>
        <p:nvSpPr>
          <p:cNvPr id="29711" name="Rectangle 15"/>
          <p:cNvSpPr>
            <a:spLocks noGrp="1" noChangeArrowheads="1"/>
          </p:cNvSpPr>
          <p:nvPr>
            <p:ph type="title"/>
          </p:nvPr>
        </p:nvSpPr>
        <p:spPr bwMode="auto">
          <a:xfrm>
            <a:off x="3573463" y="858838"/>
            <a:ext cx="4808537" cy="1755775"/>
          </a:xfrm>
          <a:prstGeom prst="rect">
            <a:avLst/>
          </a:prstGeom>
          <a:noFill/>
          <a:ln w="9525">
            <a:noFill/>
            <a:miter lim="800000"/>
            <a:headEnd/>
            <a:tailEnd/>
          </a:ln>
          <a:effectLst>
            <a:outerShdw dist="35921" dir="2700000" algn="ctr" rotWithShape="0">
              <a:schemeClr val="bg2"/>
            </a:outerShdw>
          </a:effectLst>
        </p:spPr>
        <p:txBody>
          <a:bodyPr vert="horz" wrap="square" lIns="0" tIns="45720" rIns="0" bIns="45720" numCol="1" anchor="b" anchorCtr="0" compatLnSpc="1">
            <a:prstTxWarp prst="textNoShape">
              <a:avLst/>
            </a:prstTxWarp>
          </a:bodyPr>
          <a:lstStyle/>
          <a:p>
            <a:pPr lvl="0"/>
            <a:r>
              <a:rPr lang="en-US" smtClean="0"/>
              <a:t>Click to edit Master title style</a:t>
            </a:r>
          </a:p>
        </p:txBody>
      </p:sp>
      <p:sp>
        <p:nvSpPr>
          <p:cNvPr id="4106" name="Rectangle 16"/>
          <p:cNvSpPr>
            <a:spLocks noGrp="1" noChangeArrowheads="1"/>
          </p:cNvSpPr>
          <p:nvPr>
            <p:ph type="body" idx="1"/>
          </p:nvPr>
        </p:nvSpPr>
        <p:spPr bwMode="auto">
          <a:xfrm>
            <a:off x="3573463" y="3354388"/>
            <a:ext cx="4195762" cy="1928812"/>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smtClean="0"/>
              <a:t>Subtitle here</a:t>
            </a:r>
          </a:p>
        </p:txBody>
      </p:sp>
    </p:spTree>
  </p:cSld>
  <p:clrMap bg1="lt1" tx1="dk1" bg2="lt2" tx2="dk2" accent1="accent1" accent2="accent2" accent3="accent3" accent4="accent4" accent5="accent5" accent6="accent6" hlink="hlink" folHlink="folHlink"/>
  <p:sldLayoutIdLst>
    <p:sldLayoutId id="2147486251" r:id="rId1"/>
    <p:sldLayoutId id="2147486252" r:id="rId2"/>
    <p:sldLayoutId id="2147486253" r:id="rId3"/>
    <p:sldLayoutId id="2147486254" r:id="rId4"/>
    <p:sldLayoutId id="2147486255" r:id="rId5"/>
    <p:sldLayoutId id="2147486256" r:id="rId6"/>
    <p:sldLayoutId id="2147486257" r:id="rId7"/>
    <p:sldLayoutId id="2147486258" r:id="rId8"/>
    <p:sldLayoutId id="2147486259" r:id="rId9"/>
    <p:sldLayoutId id="2147486260" r:id="rId10"/>
    <p:sldLayoutId id="2147486261" r:id="rId11"/>
  </p:sldLayoutIdLst>
  <p:transition>
    <p:fade/>
  </p:transition>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Trebuchet MS" pitchFamily="34" charset="0"/>
        </a:defRPr>
      </a:lvl2pPr>
      <a:lvl3pPr algn="l" rtl="0" eaLnBrk="0" fontAlgn="base" hangingPunct="0">
        <a:spcBef>
          <a:spcPct val="0"/>
        </a:spcBef>
        <a:spcAft>
          <a:spcPct val="0"/>
        </a:spcAft>
        <a:defRPr sz="3000" b="1">
          <a:solidFill>
            <a:schemeClr val="tx2"/>
          </a:solidFill>
          <a:latin typeface="Trebuchet MS" pitchFamily="34" charset="0"/>
        </a:defRPr>
      </a:lvl3pPr>
      <a:lvl4pPr algn="l" rtl="0" eaLnBrk="0" fontAlgn="base" hangingPunct="0">
        <a:spcBef>
          <a:spcPct val="0"/>
        </a:spcBef>
        <a:spcAft>
          <a:spcPct val="0"/>
        </a:spcAft>
        <a:defRPr sz="3000" b="1">
          <a:solidFill>
            <a:schemeClr val="tx2"/>
          </a:solidFill>
          <a:latin typeface="Trebuchet MS" pitchFamily="34" charset="0"/>
        </a:defRPr>
      </a:lvl4pPr>
      <a:lvl5pPr algn="l" rtl="0" eaLnBrk="0" fontAlgn="base" hangingPunct="0">
        <a:spcBef>
          <a:spcPct val="0"/>
        </a:spcBef>
        <a:spcAft>
          <a:spcPct val="0"/>
        </a:spcAft>
        <a:defRPr sz="3000" b="1">
          <a:solidFill>
            <a:schemeClr val="tx2"/>
          </a:solidFill>
          <a:latin typeface="Trebuchet MS" pitchFamily="34" charset="0"/>
        </a:defRPr>
      </a:lvl5pPr>
      <a:lvl6pPr marL="457200" algn="l" rtl="0" fontAlgn="base">
        <a:spcBef>
          <a:spcPct val="0"/>
        </a:spcBef>
        <a:spcAft>
          <a:spcPct val="0"/>
        </a:spcAft>
        <a:defRPr sz="3000" b="1">
          <a:solidFill>
            <a:schemeClr val="tx2"/>
          </a:solidFill>
          <a:latin typeface="Trebuchet MS" pitchFamily="34" charset="0"/>
        </a:defRPr>
      </a:lvl6pPr>
      <a:lvl7pPr marL="914400" algn="l" rtl="0" fontAlgn="base">
        <a:spcBef>
          <a:spcPct val="0"/>
        </a:spcBef>
        <a:spcAft>
          <a:spcPct val="0"/>
        </a:spcAft>
        <a:defRPr sz="3000" b="1">
          <a:solidFill>
            <a:schemeClr val="tx2"/>
          </a:solidFill>
          <a:latin typeface="Trebuchet MS" pitchFamily="34" charset="0"/>
        </a:defRPr>
      </a:lvl7pPr>
      <a:lvl8pPr marL="1371600" algn="l" rtl="0" fontAlgn="base">
        <a:spcBef>
          <a:spcPct val="0"/>
        </a:spcBef>
        <a:spcAft>
          <a:spcPct val="0"/>
        </a:spcAft>
        <a:defRPr sz="3000" b="1">
          <a:solidFill>
            <a:schemeClr val="tx2"/>
          </a:solidFill>
          <a:latin typeface="Trebuchet MS" pitchFamily="34" charset="0"/>
        </a:defRPr>
      </a:lvl8pPr>
      <a:lvl9pPr marL="1828800" algn="l" rtl="0" fontAlgn="base">
        <a:spcBef>
          <a:spcPct val="0"/>
        </a:spcBef>
        <a:spcAft>
          <a:spcPct val="0"/>
        </a:spcAft>
        <a:defRPr sz="3000" b="1">
          <a:solidFill>
            <a:schemeClr val="tx2"/>
          </a:solidFill>
          <a:latin typeface="Trebuchet MS" pitchFamily="34" charset="0"/>
        </a:defRPr>
      </a:lvl9pPr>
    </p:titleStyle>
    <p:bodyStyle>
      <a:lvl1pPr marL="342900" indent="-342900" algn="l" rtl="0" eaLnBrk="0" fontAlgn="base" hangingPunct="0">
        <a:lnSpc>
          <a:spcPct val="120000"/>
        </a:lnSpc>
        <a:spcBef>
          <a:spcPct val="0"/>
        </a:spcBef>
        <a:spcAft>
          <a:spcPct val="0"/>
        </a:spcAft>
        <a:buChar char="•"/>
        <a:defRPr sz="21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defRPr sz="2000">
          <a:solidFill>
            <a:schemeClr val="tx1"/>
          </a:solidFill>
          <a:latin typeface="Arial" charset="0"/>
        </a:defRPr>
      </a:lvl6pPr>
      <a:lvl7pPr marL="2971800" indent="-228600" algn="l" rtl="0" fontAlgn="base">
        <a:spcBef>
          <a:spcPct val="20000"/>
        </a:spcBef>
        <a:spcAft>
          <a:spcPct val="0"/>
        </a:spcAft>
        <a:defRPr sz="2000">
          <a:solidFill>
            <a:schemeClr val="tx1"/>
          </a:solidFill>
          <a:latin typeface="Arial" charset="0"/>
        </a:defRPr>
      </a:lvl7pPr>
      <a:lvl8pPr marL="3429000" indent="-228600" algn="l" rtl="0" fontAlgn="base">
        <a:spcBef>
          <a:spcPct val="20000"/>
        </a:spcBef>
        <a:spcAft>
          <a:spcPct val="0"/>
        </a:spcAft>
        <a:defRPr sz="2000">
          <a:solidFill>
            <a:schemeClr val="tx1"/>
          </a:solidFill>
          <a:latin typeface="Arial" charset="0"/>
        </a:defRPr>
      </a:lvl8pPr>
      <a:lvl9pPr marL="3886200" indent="-228600" algn="l" rtl="0" fontAlgn="base">
        <a:spcBef>
          <a:spcPct val="20000"/>
        </a:spcBef>
        <a:spcAft>
          <a:spcPct val="0"/>
        </a:spcAft>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34" name="Rectangle 14"/>
          <p:cNvSpPr>
            <a:spLocks noChangeArrowheads="1"/>
          </p:cNvSpPr>
          <p:nvPr/>
        </p:nvSpPr>
        <p:spPr bwMode="auto">
          <a:xfrm>
            <a:off x="0" y="0"/>
            <a:ext cx="9144000" cy="2859088"/>
          </a:xfrm>
          <a:prstGeom prst="rect">
            <a:avLst/>
          </a:prstGeom>
          <a:gradFill rotWithShape="1">
            <a:gsLst>
              <a:gs pos="0">
                <a:srgbClr val="285E22"/>
              </a:gs>
              <a:gs pos="100000">
                <a:srgbClr val="409A3C"/>
              </a:gs>
            </a:gsLst>
            <a:lin ang="5400000" scaled="1"/>
          </a:gradFill>
          <a:ln w="9525">
            <a:noFill/>
            <a:miter lim="800000"/>
            <a:headEnd/>
            <a:tailEnd/>
          </a:ln>
          <a:effectLst/>
        </p:spPr>
        <p:txBody>
          <a:bodyPr wrap="none" anchor="ctr"/>
          <a:lstStyle/>
          <a:p>
            <a:pPr>
              <a:defRPr/>
            </a:pPr>
            <a:endParaRPr lang="en-US"/>
          </a:p>
        </p:txBody>
      </p:sp>
      <p:sp>
        <p:nvSpPr>
          <p:cNvPr id="30735" name="Oval 15"/>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pPr>
              <a:defRPr/>
            </a:pPr>
            <a:endParaRPr lang="en-US"/>
          </a:p>
        </p:txBody>
      </p:sp>
      <p:sp>
        <p:nvSpPr>
          <p:cNvPr id="30736" name="Oval 16"/>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pPr>
              <a:defRPr/>
            </a:pPr>
            <a:endParaRPr lang="en-US"/>
          </a:p>
        </p:txBody>
      </p:sp>
      <p:sp>
        <p:nvSpPr>
          <p:cNvPr id="30737" name="Oval 17"/>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pPr>
              <a:defRPr/>
            </a:pPr>
            <a:endParaRPr lang="en-US"/>
          </a:p>
        </p:txBody>
      </p:sp>
      <p:pic>
        <p:nvPicPr>
          <p:cNvPr id="5126" name="Picture 18" descr="logo with tag"/>
          <p:cNvPicPr>
            <a:picLocks noChangeAspect="1" noChangeArrowheads="1"/>
          </p:cNvPicPr>
          <p:nvPr/>
        </p:nvPicPr>
        <p:blipFill>
          <a:blip r:embed="rId13" cstate="print"/>
          <a:srcRect/>
          <a:stretch>
            <a:fillRect/>
          </a:stretch>
        </p:blipFill>
        <p:spPr bwMode="auto">
          <a:xfrm>
            <a:off x="3244850" y="5570538"/>
            <a:ext cx="3138488" cy="854075"/>
          </a:xfrm>
          <a:prstGeom prst="rect">
            <a:avLst/>
          </a:prstGeom>
          <a:noFill/>
          <a:ln w="9525">
            <a:noFill/>
            <a:miter lim="800000"/>
            <a:headEnd/>
            <a:tailEnd/>
          </a:ln>
        </p:spPr>
      </p:pic>
      <p:grpSp>
        <p:nvGrpSpPr>
          <p:cNvPr id="5127" name="Group 19"/>
          <p:cNvGrpSpPr>
            <a:grpSpLocks/>
          </p:cNvGrpSpPr>
          <p:nvPr/>
        </p:nvGrpSpPr>
        <p:grpSpPr bwMode="auto">
          <a:xfrm>
            <a:off x="0" y="0"/>
            <a:ext cx="9144000" cy="6858000"/>
            <a:chOff x="0" y="0"/>
            <a:chExt cx="5760" cy="4320"/>
          </a:xfrm>
        </p:grpSpPr>
        <p:pic>
          <p:nvPicPr>
            <p:cNvPr id="5130" name="Picture 20" descr="lite border top"/>
            <p:cNvPicPr>
              <a:picLocks noChangeAspect="1" noChangeArrowheads="1"/>
            </p:cNvPicPr>
            <p:nvPr userDrawn="1"/>
          </p:nvPicPr>
          <p:blipFill>
            <a:blip r:embed="rId14" cstate="print"/>
            <a:srcRect/>
            <a:stretch>
              <a:fillRect/>
            </a:stretch>
          </p:blipFill>
          <p:spPr bwMode="auto">
            <a:xfrm>
              <a:off x="0" y="0"/>
              <a:ext cx="5760" cy="90"/>
            </a:xfrm>
            <a:prstGeom prst="rect">
              <a:avLst/>
            </a:prstGeom>
            <a:noFill/>
            <a:ln w="9525">
              <a:noFill/>
              <a:miter lim="800000"/>
              <a:headEnd/>
              <a:tailEnd/>
            </a:ln>
          </p:spPr>
        </p:pic>
        <p:pic>
          <p:nvPicPr>
            <p:cNvPr id="5131" name="Picture 21" descr="lite border bottom"/>
            <p:cNvPicPr>
              <a:picLocks noChangeAspect="1" noChangeArrowheads="1"/>
            </p:cNvPicPr>
            <p:nvPr userDrawn="1"/>
          </p:nvPicPr>
          <p:blipFill>
            <a:blip r:embed="rId15" cstate="print"/>
            <a:srcRect/>
            <a:stretch>
              <a:fillRect/>
            </a:stretch>
          </p:blipFill>
          <p:spPr bwMode="auto">
            <a:xfrm>
              <a:off x="0" y="4230"/>
              <a:ext cx="5760" cy="90"/>
            </a:xfrm>
            <a:prstGeom prst="rect">
              <a:avLst/>
            </a:prstGeom>
            <a:noFill/>
            <a:ln w="9525">
              <a:noFill/>
              <a:miter lim="800000"/>
              <a:headEnd/>
              <a:tailEnd/>
            </a:ln>
          </p:spPr>
        </p:pic>
        <p:pic>
          <p:nvPicPr>
            <p:cNvPr id="5132" name="Picture 22" descr="lite border left"/>
            <p:cNvPicPr>
              <a:picLocks noChangeAspect="1" noChangeArrowheads="1"/>
            </p:cNvPicPr>
            <p:nvPr userDrawn="1"/>
          </p:nvPicPr>
          <p:blipFill>
            <a:blip r:embed="rId16" cstate="print"/>
            <a:srcRect/>
            <a:stretch>
              <a:fillRect/>
            </a:stretch>
          </p:blipFill>
          <p:spPr bwMode="auto">
            <a:xfrm>
              <a:off x="0" y="0"/>
              <a:ext cx="281" cy="4320"/>
            </a:xfrm>
            <a:prstGeom prst="rect">
              <a:avLst/>
            </a:prstGeom>
            <a:noFill/>
            <a:ln w="9525">
              <a:noFill/>
              <a:miter lim="800000"/>
              <a:headEnd/>
              <a:tailEnd/>
            </a:ln>
          </p:spPr>
        </p:pic>
        <p:pic>
          <p:nvPicPr>
            <p:cNvPr id="5133" name="Picture 23" descr="lite border right"/>
            <p:cNvPicPr>
              <a:picLocks noChangeAspect="1" noChangeArrowheads="1"/>
            </p:cNvPicPr>
            <p:nvPr userDrawn="1"/>
          </p:nvPicPr>
          <p:blipFill>
            <a:blip r:embed="rId17" cstate="print"/>
            <a:srcRect/>
            <a:stretch>
              <a:fillRect/>
            </a:stretch>
          </p:blipFill>
          <p:spPr bwMode="auto">
            <a:xfrm>
              <a:off x="5479" y="0"/>
              <a:ext cx="281" cy="4320"/>
            </a:xfrm>
            <a:prstGeom prst="rect">
              <a:avLst/>
            </a:prstGeom>
            <a:noFill/>
            <a:ln w="9525">
              <a:noFill/>
              <a:miter lim="800000"/>
              <a:headEnd/>
              <a:tailEnd/>
            </a:ln>
          </p:spPr>
        </p:pic>
      </p:grpSp>
      <p:sp>
        <p:nvSpPr>
          <p:cNvPr id="30732" name="Rectangle 12"/>
          <p:cNvSpPr>
            <a:spLocks noGrp="1" noChangeArrowheads="1"/>
          </p:cNvSpPr>
          <p:nvPr>
            <p:ph type="title"/>
          </p:nvPr>
        </p:nvSpPr>
        <p:spPr bwMode="auto">
          <a:xfrm>
            <a:off x="574675" y="858838"/>
            <a:ext cx="7989888" cy="1755775"/>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b" anchorCtr="1" compatLnSpc="1">
            <a:prstTxWarp prst="textNoShape">
              <a:avLst/>
            </a:prstTxWarp>
          </a:bodyPr>
          <a:lstStyle/>
          <a:p>
            <a:pPr lvl="0"/>
            <a:r>
              <a:rPr lang="en-US" smtClean="0"/>
              <a:t>Section Break</a:t>
            </a:r>
          </a:p>
        </p:txBody>
      </p:sp>
      <p:sp>
        <p:nvSpPr>
          <p:cNvPr id="5129" name="Rectangle 13"/>
          <p:cNvSpPr>
            <a:spLocks noGrp="1" noChangeArrowheads="1"/>
          </p:cNvSpPr>
          <p:nvPr>
            <p:ph type="body" idx="1"/>
          </p:nvPr>
        </p:nvSpPr>
        <p:spPr bwMode="auto">
          <a:xfrm>
            <a:off x="574675" y="3354388"/>
            <a:ext cx="7989888" cy="1928812"/>
          </a:xfrm>
          <a:prstGeom prst="rect">
            <a:avLst/>
          </a:prstGeom>
          <a:noFill/>
          <a:ln w="9525">
            <a:noFill/>
            <a:miter lim="800000"/>
            <a:headEnd/>
            <a:tailEnd/>
          </a:ln>
        </p:spPr>
        <p:txBody>
          <a:bodyPr vert="horz" wrap="square" lIns="91440" tIns="45720" rIns="91440" bIns="45720" numCol="1" anchor="t" anchorCtr="1" compatLnSpc="1">
            <a:prstTxWarp prst="textNoShape">
              <a:avLst/>
            </a:prstTxWarp>
          </a:bodyPr>
          <a:lstStyle/>
          <a:p>
            <a:pPr lvl="0"/>
            <a:r>
              <a:rPr lang="en-US" smtClean="0"/>
              <a:t>Click to edit Master text styles</a:t>
            </a:r>
          </a:p>
        </p:txBody>
      </p:sp>
    </p:spTree>
  </p:cSld>
  <p:clrMap bg1="lt1" tx1="dk1" bg2="lt2" tx2="dk2" accent1="accent1" accent2="accent2" accent3="accent3" accent4="accent4" accent5="accent5" accent6="accent6" hlink="hlink" folHlink="folHlink"/>
  <p:sldLayoutIdLst>
    <p:sldLayoutId id="2147486262" r:id="rId1"/>
    <p:sldLayoutId id="2147486263" r:id="rId2"/>
    <p:sldLayoutId id="2147486264" r:id="rId3"/>
    <p:sldLayoutId id="2147486265" r:id="rId4"/>
    <p:sldLayoutId id="2147486266" r:id="rId5"/>
    <p:sldLayoutId id="2147486267" r:id="rId6"/>
    <p:sldLayoutId id="2147486268" r:id="rId7"/>
    <p:sldLayoutId id="2147486269" r:id="rId8"/>
    <p:sldLayoutId id="2147486270" r:id="rId9"/>
    <p:sldLayoutId id="2147486271" r:id="rId10"/>
    <p:sldLayoutId id="2147486272" r:id="rId11"/>
  </p:sldLayoutIdLst>
  <p:transition>
    <p:fade/>
  </p:transition>
  <p:txStyles>
    <p:titleStyle>
      <a:lvl1pPr algn="ctr" rtl="0" eaLnBrk="0" fontAlgn="base" hangingPunct="0">
        <a:spcBef>
          <a:spcPct val="0"/>
        </a:spcBef>
        <a:spcAft>
          <a:spcPct val="0"/>
        </a:spcAft>
        <a:defRPr sz="3000" b="1">
          <a:solidFill>
            <a:schemeClr val="tx2"/>
          </a:solidFill>
          <a:latin typeface="+mj-lt"/>
          <a:ea typeface="+mj-ea"/>
          <a:cs typeface="+mj-cs"/>
        </a:defRPr>
      </a:lvl1pPr>
      <a:lvl2pPr algn="ctr" rtl="0" eaLnBrk="0" fontAlgn="base" hangingPunct="0">
        <a:spcBef>
          <a:spcPct val="0"/>
        </a:spcBef>
        <a:spcAft>
          <a:spcPct val="0"/>
        </a:spcAft>
        <a:defRPr sz="3000" b="1">
          <a:solidFill>
            <a:schemeClr val="tx2"/>
          </a:solidFill>
          <a:latin typeface="Trebuchet MS" pitchFamily="34" charset="0"/>
        </a:defRPr>
      </a:lvl2pPr>
      <a:lvl3pPr algn="ctr" rtl="0" eaLnBrk="0" fontAlgn="base" hangingPunct="0">
        <a:spcBef>
          <a:spcPct val="0"/>
        </a:spcBef>
        <a:spcAft>
          <a:spcPct val="0"/>
        </a:spcAft>
        <a:defRPr sz="3000" b="1">
          <a:solidFill>
            <a:schemeClr val="tx2"/>
          </a:solidFill>
          <a:latin typeface="Trebuchet MS" pitchFamily="34" charset="0"/>
        </a:defRPr>
      </a:lvl3pPr>
      <a:lvl4pPr algn="ctr" rtl="0" eaLnBrk="0" fontAlgn="base" hangingPunct="0">
        <a:spcBef>
          <a:spcPct val="0"/>
        </a:spcBef>
        <a:spcAft>
          <a:spcPct val="0"/>
        </a:spcAft>
        <a:defRPr sz="3000" b="1">
          <a:solidFill>
            <a:schemeClr val="tx2"/>
          </a:solidFill>
          <a:latin typeface="Trebuchet MS" pitchFamily="34" charset="0"/>
        </a:defRPr>
      </a:lvl4pPr>
      <a:lvl5pPr algn="ctr" rtl="0" eaLnBrk="0" fontAlgn="base" hangingPunct="0">
        <a:spcBef>
          <a:spcPct val="0"/>
        </a:spcBef>
        <a:spcAft>
          <a:spcPct val="0"/>
        </a:spcAft>
        <a:defRPr sz="3000" b="1">
          <a:solidFill>
            <a:schemeClr val="tx2"/>
          </a:solidFill>
          <a:latin typeface="Trebuchet MS" pitchFamily="34" charset="0"/>
        </a:defRPr>
      </a:lvl5pPr>
      <a:lvl6pPr marL="457200" algn="ctr" rtl="0" fontAlgn="base">
        <a:spcBef>
          <a:spcPct val="0"/>
        </a:spcBef>
        <a:spcAft>
          <a:spcPct val="0"/>
        </a:spcAft>
        <a:defRPr sz="3000" b="1">
          <a:solidFill>
            <a:schemeClr val="tx2"/>
          </a:solidFill>
          <a:latin typeface="Trebuchet MS" pitchFamily="34" charset="0"/>
        </a:defRPr>
      </a:lvl6pPr>
      <a:lvl7pPr marL="914400" algn="ctr" rtl="0" fontAlgn="base">
        <a:spcBef>
          <a:spcPct val="0"/>
        </a:spcBef>
        <a:spcAft>
          <a:spcPct val="0"/>
        </a:spcAft>
        <a:defRPr sz="3000" b="1">
          <a:solidFill>
            <a:schemeClr val="tx2"/>
          </a:solidFill>
          <a:latin typeface="Trebuchet MS" pitchFamily="34" charset="0"/>
        </a:defRPr>
      </a:lvl7pPr>
      <a:lvl8pPr marL="1371600" algn="ctr" rtl="0" fontAlgn="base">
        <a:spcBef>
          <a:spcPct val="0"/>
        </a:spcBef>
        <a:spcAft>
          <a:spcPct val="0"/>
        </a:spcAft>
        <a:defRPr sz="3000" b="1">
          <a:solidFill>
            <a:schemeClr val="tx2"/>
          </a:solidFill>
          <a:latin typeface="Trebuchet MS" pitchFamily="34" charset="0"/>
        </a:defRPr>
      </a:lvl8pPr>
      <a:lvl9pPr marL="1828800" algn="ctr" rtl="0" fontAlgn="base">
        <a:spcBef>
          <a:spcPct val="0"/>
        </a:spcBef>
        <a:spcAft>
          <a:spcPct val="0"/>
        </a:spcAft>
        <a:defRPr sz="3000" b="1">
          <a:solidFill>
            <a:schemeClr val="tx2"/>
          </a:solidFill>
          <a:latin typeface="Trebuchet MS" pitchFamily="34" charset="0"/>
        </a:defRPr>
      </a:lvl9pPr>
    </p:titleStyle>
    <p:bodyStyle>
      <a:lvl1pPr marL="342900" indent="-342900" algn="ctr" rtl="0" eaLnBrk="0" fontAlgn="base" hangingPunct="0">
        <a:lnSpc>
          <a:spcPct val="120000"/>
        </a:lnSpc>
        <a:spcBef>
          <a:spcPct val="0"/>
        </a:spcBef>
        <a:spcAft>
          <a:spcPct val="0"/>
        </a:spcAft>
        <a:buChar char="•"/>
        <a:defRPr sz="21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www.oclc.org/research/activities/ohiolink/collections.htm"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hyperlink" Target="http://www.oclc.org/research/activities/ohiolink/collections.htm" TargetMode="External"/><Relationship Id="rId4" Type="http://schemas.openxmlformats.org/officeDocument/2006/relationships/oleObject" Target="../embeddings/Microsoft_Office_Excel_97-2003_Worksheet1.xls"/></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2.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mailto:malpasc@oclc.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cid:image001.gif@01CA8944.BF1AB36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ubTitle" idx="1"/>
          </p:nvPr>
        </p:nvSpPr>
        <p:spPr/>
        <p:txBody>
          <a:bodyPr/>
          <a:lstStyle/>
          <a:p>
            <a:pPr eaLnBrk="1" hangingPunct="1">
              <a:buFontTx/>
              <a:buNone/>
            </a:pPr>
            <a:r>
              <a:rPr lang="en-US" dirty="0" smtClean="0"/>
              <a:t>Constance Malpas</a:t>
            </a:r>
          </a:p>
          <a:p>
            <a:pPr eaLnBrk="1" hangingPunct="1">
              <a:buFontTx/>
              <a:buNone/>
            </a:pPr>
            <a:r>
              <a:rPr lang="en-US" dirty="0" smtClean="0"/>
              <a:t>Program Officer, OCLC Research</a:t>
            </a:r>
          </a:p>
        </p:txBody>
      </p:sp>
      <p:sp>
        <p:nvSpPr>
          <p:cNvPr id="2056" name="Rectangle 8"/>
          <p:cNvSpPr>
            <a:spLocks noGrp="1" noChangeArrowheads="1"/>
          </p:cNvSpPr>
          <p:nvPr>
            <p:ph type="ctrTitle"/>
          </p:nvPr>
        </p:nvSpPr>
        <p:spPr>
          <a:xfrm>
            <a:off x="3286125" y="862013"/>
            <a:ext cx="5429250" cy="1751012"/>
          </a:xfrm>
        </p:spPr>
        <p:txBody>
          <a:bodyPr/>
          <a:lstStyle/>
          <a:p>
            <a:pPr eaLnBrk="1" hangingPunct="1">
              <a:defRPr/>
            </a:pPr>
            <a:r>
              <a:rPr lang="en-US" dirty="0" smtClean="0"/>
              <a:t/>
            </a:r>
            <a:br>
              <a:rPr lang="en-US" dirty="0" smtClean="0"/>
            </a:br>
            <a:r>
              <a:rPr lang="en-US" dirty="0" smtClean="0"/>
              <a:t/>
            </a:r>
            <a:br>
              <a:rPr lang="en-US" dirty="0" smtClean="0"/>
            </a:br>
            <a:r>
              <a:rPr lang="en-US" sz="2800" dirty="0" smtClean="0"/>
              <a:t>Future of Academic Collections:</a:t>
            </a:r>
            <a:r>
              <a:rPr lang="en-US" dirty="0" smtClean="0"/>
              <a:t/>
            </a:r>
            <a:br>
              <a:rPr lang="en-US" dirty="0" smtClean="0"/>
            </a:br>
            <a:r>
              <a:rPr lang="en-US" sz="2800" i="1" dirty="0" smtClean="0"/>
              <a:t>l</a:t>
            </a:r>
            <a:r>
              <a:rPr lang="en-US" sz="2800" i="1" dirty="0" smtClean="0"/>
              <a:t>everaging shared </a:t>
            </a:r>
            <a:r>
              <a:rPr lang="en-US" sz="2800" i="1" dirty="0" smtClean="0"/>
              <a:t>c</a:t>
            </a:r>
            <a:r>
              <a:rPr lang="en-US" sz="2800" i="1" dirty="0" smtClean="0"/>
              <a:t>apacity</a:t>
            </a:r>
            <a:endParaRPr lang="en-US" sz="2000" i="1" dirty="0" smtClean="0"/>
          </a:p>
        </p:txBody>
      </p:sp>
      <p:sp>
        <p:nvSpPr>
          <p:cNvPr id="7172" name="Text Box 9"/>
          <p:cNvSpPr txBox="1">
            <a:spLocks noChangeArrowheads="1"/>
          </p:cNvSpPr>
          <p:nvPr/>
        </p:nvSpPr>
        <p:spPr bwMode="auto">
          <a:xfrm>
            <a:off x="1005824" y="1542067"/>
            <a:ext cx="1854411" cy="1031051"/>
          </a:xfrm>
          <a:prstGeom prst="rect">
            <a:avLst/>
          </a:prstGeom>
          <a:noFill/>
          <a:ln w="9525">
            <a:noFill/>
            <a:miter lim="800000"/>
            <a:headEnd/>
            <a:tailEnd/>
          </a:ln>
        </p:spPr>
        <p:txBody>
          <a:bodyPr wrap="square" anchor="b">
            <a:spAutoFit/>
          </a:bodyPr>
          <a:lstStyle/>
          <a:p>
            <a:pPr algn="ctr">
              <a:lnSpc>
                <a:spcPct val="100000"/>
              </a:lnSpc>
              <a:spcBef>
                <a:spcPct val="0"/>
              </a:spcBef>
            </a:pPr>
            <a:endParaRPr lang="en-US" sz="1500" dirty="0" smtClean="0">
              <a:solidFill>
                <a:srgbClr val="FFFFFF"/>
              </a:solidFill>
            </a:endParaRPr>
          </a:p>
          <a:p>
            <a:pPr algn="ctr">
              <a:lnSpc>
                <a:spcPct val="100000"/>
              </a:lnSpc>
              <a:spcBef>
                <a:spcPct val="0"/>
              </a:spcBef>
            </a:pPr>
            <a:r>
              <a:rPr lang="en-US" sz="1600" dirty="0" smtClean="0"/>
              <a:t>CAVAL </a:t>
            </a:r>
          </a:p>
          <a:p>
            <a:pPr algn="ctr">
              <a:lnSpc>
                <a:spcPct val="100000"/>
              </a:lnSpc>
              <a:spcBef>
                <a:spcPct val="0"/>
              </a:spcBef>
            </a:pPr>
            <a:r>
              <a:rPr lang="en-US" sz="1500" dirty="0" smtClean="0"/>
              <a:t>Discussion Session</a:t>
            </a:r>
          </a:p>
          <a:p>
            <a:pPr algn="ctr">
              <a:lnSpc>
                <a:spcPct val="100000"/>
              </a:lnSpc>
              <a:spcBef>
                <a:spcPct val="0"/>
              </a:spcBef>
            </a:pPr>
            <a:r>
              <a:rPr lang="en-US" sz="1400" dirty="0" smtClean="0">
                <a:solidFill>
                  <a:srgbClr val="FFFFFF"/>
                </a:solidFill>
              </a:rPr>
              <a:t>25 October 2010</a:t>
            </a:r>
            <a:endParaRPr lang="en-US" sz="1400" dirty="0">
              <a:solidFill>
                <a:srgbClr val="FFFFFF"/>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and Australian university libraries</a:t>
            </a:r>
            <a:endParaRPr lang="en-US" dirty="0"/>
          </a:p>
        </p:txBody>
      </p:sp>
      <p:pic>
        <p:nvPicPr>
          <p:cNvPr id="1026" name="Picture 2"/>
          <p:cNvPicPr>
            <a:picLocks noGrp="1" noChangeAspect="1" noChangeArrowheads="1"/>
          </p:cNvPicPr>
          <p:nvPr>
            <p:ph idx="1"/>
          </p:nvPr>
        </p:nvPicPr>
        <p:blipFill>
          <a:blip r:embed="rId3" cstate="print"/>
          <a:srcRect b="19279"/>
          <a:stretch>
            <a:fillRect/>
          </a:stretch>
        </p:blipFill>
        <p:spPr bwMode="auto">
          <a:xfrm>
            <a:off x="228600" y="1524000"/>
            <a:ext cx="8610600" cy="4964670"/>
          </a:xfrm>
          <a:prstGeom prst="rect">
            <a:avLst/>
          </a:prstGeom>
          <a:noFill/>
          <a:ln w="9525">
            <a:noFill/>
            <a:miter lim="800000"/>
            <a:headEnd/>
            <a:tailEnd/>
          </a:ln>
        </p:spPr>
      </p:pic>
      <p:sp>
        <p:nvSpPr>
          <p:cNvPr id="4" name="TextBox 3"/>
          <p:cNvSpPr txBox="1"/>
          <p:nvPr/>
        </p:nvSpPr>
        <p:spPr>
          <a:xfrm>
            <a:off x="5285235" y="4528008"/>
            <a:ext cx="3423528" cy="388191"/>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50800" dist="38100" dir="2700000" algn="tl" rotWithShape="0">
              <a:prstClr val="black">
                <a:alpha val="40000"/>
              </a:prstClr>
            </a:outerShdw>
          </a:effectLst>
        </p:spPr>
        <p:txBody>
          <a:bodyPr wrap="square" rtlCol="0">
            <a:spAutoFit/>
          </a:bodyPr>
          <a:lstStyle/>
          <a:p>
            <a:pPr algn="ctr"/>
            <a:r>
              <a:rPr lang="en-US" sz="1400" dirty="0" smtClean="0"/>
              <a:t>15 loans per student per year in 2008</a:t>
            </a:r>
            <a:endParaRPr lang="en-US" sz="140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34975" y="147638"/>
            <a:ext cx="7417906" cy="1284287"/>
          </a:xfrm>
        </p:spPr>
        <p:txBody>
          <a:bodyPr/>
          <a:lstStyle/>
          <a:p>
            <a:r>
              <a:rPr lang="en-US" sz="2300" dirty="0" smtClean="0"/>
              <a:t>Circulation in an aggregate academic collection (US)</a:t>
            </a:r>
            <a:endParaRPr lang="en-US" sz="2300" dirty="0"/>
          </a:p>
        </p:txBody>
      </p:sp>
      <p:pic>
        <p:nvPicPr>
          <p:cNvPr id="72705" name="Picture 5" descr="circaggregate"/>
          <p:cNvPicPr>
            <a:picLocks noGrp="1" noChangeAspect="1" noChangeArrowheads="1"/>
          </p:cNvPicPr>
          <p:nvPr>
            <p:ph idx="4294967295"/>
          </p:nvPr>
        </p:nvPicPr>
        <p:blipFill>
          <a:blip r:embed="rId3" cstate="print"/>
          <a:srcRect t="10846"/>
          <a:stretch>
            <a:fillRect/>
          </a:stretch>
        </p:blipFill>
        <p:spPr>
          <a:xfrm>
            <a:off x="471033" y="1479320"/>
            <a:ext cx="7952436" cy="5087913"/>
          </a:xfrm>
        </p:spPr>
      </p:pic>
      <p:sp>
        <p:nvSpPr>
          <p:cNvPr id="72706" name="Line 6"/>
          <p:cNvSpPr>
            <a:spLocks noChangeShapeType="1"/>
          </p:cNvSpPr>
          <p:nvPr/>
        </p:nvSpPr>
        <p:spPr bwMode="auto">
          <a:xfrm>
            <a:off x="1719060" y="2715765"/>
            <a:ext cx="4849998" cy="0"/>
          </a:xfrm>
          <a:prstGeom prst="line">
            <a:avLst/>
          </a:prstGeom>
          <a:noFill/>
          <a:ln w="31750">
            <a:solidFill>
              <a:srgbClr val="FF0000"/>
            </a:solidFill>
            <a:round/>
            <a:headEnd/>
            <a:tailEnd/>
          </a:ln>
        </p:spPr>
        <p:txBody>
          <a:bodyPr/>
          <a:lstStyle/>
          <a:p>
            <a:endParaRPr lang="en-US" baseline="-25000" dirty="0"/>
          </a:p>
        </p:txBody>
      </p:sp>
      <p:sp>
        <p:nvSpPr>
          <p:cNvPr id="72707" name="Line 7"/>
          <p:cNvSpPr>
            <a:spLocks noChangeShapeType="1"/>
          </p:cNvSpPr>
          <p:nvPr/>
        </p:nvSpPr>
        <p:spPr bwMode="auto">
          <a:xfrm>
            <a:off x="6569058" y="2715765"/>
            <a:ext cx="0" cy="2995587"/>
          </a:xfrm>
          <a:prstGeom prst="line">
            <a:avLst/>
          </a:prstGeom>
          <a:noFill/>
          <a:ln w="28575">
            <a:solidFill>
              <a:srgbClr val="FF0000"/>
            </a:solidFill>
            <a:round/>
            <a:headEnd/>
            <a:tailEnd/>
          </a:ln>
        </p:spPr>
        <p:txBody>
          <a:bodyPr/>
          <a:lstStyle/>
          <a:p>
            <a:endParaRPr lang="en-US"/>
          </a:p>
        </p:txBody>
      </p:sp>
      <p:sp>
        <p:nvSpPr>
          <p:cNvPr id="72708" name="Text Box 8"/>
          <p:cNvSpPr txBox="1">
            <a:spLocks noChangeArrowheads="1"/>
          </p:cNvSpPr>
          <p:nvPr/>
        </p:nvSpPr>
        <p:spPr bwMode="auto">
          <a:xfrm>
            <a:off x="7139646" y="4284882"/>
            <a:ext cx="906017" cy="428259"/>
          </a:xfrm>
          <a:prstGeom prst="rect">
            <a:avLst/>
          </a:prstGeom>
          <a:noFill/>
          <a:ln w="9525">
            <a:noFill/>
            <a:miter lim="800000"/>
            <a:headEnd/>
            <a:tailEnd/>
          </a:ln>
        </p:spPr>
        <p:txBody>
          <a:bodyPr wrap="none">
            <a:spAutoFit/>
          </a:bodyPr>
          <a:lstStyle/>
          <a:p>
            <a:r>
              <a:rPr lang="en-US" sz="2000" dirty="0">
                <a:solidFill>
                  <a:srgbClr val="FF0000"/>
                </a:solidFill>
              </a:rPr>
              <a:t>12.9%</a:t>
            </a:r>
          </a:p>
        </p:txBody>
      </p:sp>
      <p:sp>
        <p:nvSpPr>
          <p:cNvPr id="72709" name="Line 9"/>
          <p:cNvSpPr>
            <a:spLocks noChangeShapeType="1"/>
          </p:cNvSpPr>
          <p:nvPr/>
        </p:nvSpPr>
        <p:spPr bwMode="auto">
          <a:xfrm flipH="1">
            <a:off x="6711705" y="4712823"/>
            <a:ext cx="381000" cy="685800"/>
          </a:xfrm>
          <a:prstGeom prst="line">
            <a:avLst/>
          </a:prstGeom>
          <a:noFill/>
          <a:ln w="9525">
            <a:solidFill>
              <a:srgbClr val="FF0000"/>
            </a:solidFill>
            <a:round/>
            <a:headEnd/>
            <a:tailEnd type="triangle" w="med" len="med"/>
          </a:ln>
        </p:spPr>
        <p:txBody>
          <a:bodyPr/>
          <a:lstStyle/>
          <a:p>
            <a:endParaRPr lang="en-US"/>
          </a:p>
        </p:txBody>
      </p:sp>
      <p:sp>
        <p:nvSpPr>
          <p:cNvPr id="72710" name="Oval 10"/>
          <p:cNvSpPr>
            <a:spLocks noChangeArrowheads="1"/>
          </p:cNvSpPr>
          <p:nvPr/>
        </p:nvSpPr>
        <p:spPr bwMode="auto">
          <a:xfrm>
            <a:off x="1005825" y="2430470"/>
            <a:ext cx="676047" cy="427941"/>
          </a:xfrm>
          <a:prstGeom prst="ellipse">
            <a:avLst/>
          </a:prstGeom>
          <a:noFill/>
          <a:ln w="19050">
            <a:solidFill>
              <a:srgbClr val="FF0000"/>
            </a:solidFill>
            <a:round/>
            <a:headEnd/>
            <a:tailEnd/>
          </a:ln>
        </p:spPr>
        <p:txBody>
          <a:bodyPr wrap="none" anchor="ctr"/>
          <a:lstStyle/>
          <a:p>
            <a:endParaRPr lang="en-US"/>
          </a:p>
        </p:txBody>
      </p:sp>
      <p:sp>
        <p:nvSpPr>
          <p:cNvPr id="9" name="TextBox 8"/>
          <p:cNvSpPr txBox="1"/>
          <p:nvPr/>
        </p:nvSpPr>
        <p:spPr>
          <a:xfrm>
            <a:off x="292590" y="6281940"/>
            <a:ext cx="2997808" cy="361061"/>
          </a:xfrm>
          <a:prstGeom prst="rect">
            <a:avLst/>
          </a:prstGeom>
          <a:noFill/>
        </p:spPr>
        <p:txBody>
          <a:bodyPr wrap="none" rtlCol="0">
            <a:spAutoFit/>
          </a:bodyPr>
          <a:lstStyle/>
          <a:p>
            <a:r>
              <a:rPr lang="en-US" sz="1600" dirty="0" err="1" smtClean="0">
                <a:hlinkClick r:id="rId4"/>
              </a:rPr>
              <a:t>OhioLINK</a:t>
            </a:r>
            <a:r>
              <a:rPr lang="en-US" sz="1600" dirty="0" smtClean="0">
                <a:hlinkClick r:id="rId4"/>
              </a:rPr>
              <a:t> Collections Analysis</a:t>
            </a:r>
            <a:endParaRPr lang="en-US" sz="16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35237" y="290766"/>
            <a:ext cx="7845847" cy="893762"/>
          </a:xfrm>
        </p:spPr>
        <p:txBody>
          <a:bodyPr/>
          <a:lstStyle/>
          <a:p>
            <a:pPr eaLnBrk="1" hangingPunct="1">
              <a:defRPr/>
            </a:pPr>
            <a:r>
              <a:rPr lang="en-US" sz="2200" dirty="0" smtClean="0"/>
              <a:t>Redundancy in an aggregate academic collection (US)</a:t>
            </a:r>
          </a:p>
        </p:txBody>
      </p:sp>
      <p:graphicFrame>
        <p:nvGraphicFramePr>
          <p:cNvPr id="1026" name="Object 3"/>
          <p:cNvGraphicFramePr>
            <a:graphicFrameLocks noGrp="1" noChangeAspect="1"/>
          </p:cNvGraphicFramePr>
          <p:nvPr>
            <p:ph idx="1"/>
          </p:nvPr>
        </p:nvGraphicFramePr>
        <p:xfrm>
          <a:off x="941388" y="1295400"/>
          <a:ext cx="7974012" cy="5046663"/>
        </p:xfrm>
        <a:graphic>
          <a:graphicData uri="http://schemas.openxmlformats.org/presentationml/2006/ole">
            <p:oleObj spid="_x0000_s55298" r:id="rId4" imgW="7980356" imgH="5041829" progId="Excel.Sheet.8">
              <p:embed/>
            </p:oleObj>
          </a:graphicData>
        </a:graphic>
      </p:graphicFrame>
      <p:sp>
        <p:nvSpPr>
          <p:cNvPr id="1028" name="Text Box 4"/>
          <p:cNvSpPr txBox="1">
            <a:spLocks noChangeArrowheads="1"/>
          </p:cNvSpPr>
          <p:nvPr/>
        </p:nvSpPr>
        <p:spPr bwMode="auto">
          <a:xfrm>
            <a:off x="3962400" y="6324600"/>
            <a:ext cx="2041525" cy="396875"/>
          </a:xfrm>
          <a:prstGeom prst="rect">
            <a:avLst/>
          </a:prstGeom>
          <a:noFill/>
          <a:ln w="28575" algn="ctr">
            <a:noFill/>
            <a:miter lim="800000"/>
            <a:headEnd/>
            <a:tailEnd/>
          </a:ln>
        </p:spPr>
        <p:txBody>
          <a:bodyPr wrap="none">
            <a:spAutoFit/>
          </a:bodyPr>
          <a:lstStyle/>
          <a:p>
            <a:pPr indent="6350" algn="ctr">
              <a:spcBef>
                <a:spcPct val="20000"/>
              </a:spcBef>
            </a:pPr>
            <a:r>
              <a:rPr lang="en-US" sz="2000" b="0">
                <a:solidFill>
                  <a:schemeClr val="tx1"/>
                </a:solidFill>
              </a:rPr>
              <a:t>Publication Date</a:t>
            </a:r>
          </a:p>
        </p:txBody>
      </p:sp>
      <p:sp>
        <p:nvSpPr>
          <p:cNvPr id="1029" name="Text Box 5"/>
          <p:cNvSpPr txBox="1">
            <a:spLocks noChangeArrowheads="1"/>
          </p:cNvSpPr>
          <p:nvPr/>
        </p:nvSpPr>
        <p:spPr bwMode="auto">
          <a:xfrm rot="-5400000">
            <a:off x="-716756" y="3459956"/>
            <a:ext cx="2744788" cy="396875"/>
          </a:xfrm>
          <a:prstGeom prst="rect">
            <a:avLst/>
          </a:prstGeom>
          <a:noFill/>
          <a:ln w="28575" algn="ctr">
            <a:noFill/>
            <a:miter lim="800000"/>
            <a:headEnd/>
            <a:tailEnd/>
          </a:ln>
        </p:spPr>
        <p:txBody>
          <a:bodyPr wrap="none">
            <a:spAutoFit/>
          </a:bodyPr>
          <a:lstStyle/>
          <a:p>
            <a:pPr indent="6350" algn="ctr">
              <a:spcBef>
                <a:spcPct val="20000"/>
              </a:spcBef>
            </a:pPr>
            <a:r>
              <a:rPr lang="en-US" sz="2000" b="0">
                <a:solidFill>
                  <a:schemeClr val="tx1"/>
                </a:solidFill>
              </a:rPr>
              <a:t>Average No. of Copies</a:t>
            </a:r>
          </a:p>
        </p:txBody>
      </p:sp>
      <p:grpSp>
        <p:nvGrpSpPr>
          <p:cNvPr id="2" name="Group 9"/>
          <p:cNvGrpSpPr>
            <a:grpSpLocks/>
          </p:cNvGrpSpPr>
          <p:nvPr/>
        </p:nvGrpSpPr>
        <p:grpSpPr bwMode="auto">
          <a:xfrm>
            <a:off x="5884863" y="2571750"/>
            <a:ext cx="2681287" cy="457200"/>
            <a:chOff x="3707" y="1633"/>
            <a:chExt cx="1689" cy="288"/>
          </a:xfrm>
        </p:grpSpPr>
        <p:sp>
          <p:nvSpPr>
            <p:cNvPr id="1031" name="Line 7"/>
            <p:cNvSpPr>
              <a:spLocks noChangeShapeType="1"/>
            </p:cNvSpPr>
            <p:nvPr/>
          </p:nvSpPr>
          <p:spPr bwMode="auto">
            <a:xfrm flipH="1">
              <a:off x="4048" y="1801"/>
              <a:ext cx="1348" cy="0"/>
            </a:xfrm>
            <a:prstGeom prst="line">
              <a:avLst/>
            </a:prstGeom>
            <a:noFill/>
            <a:ln w="28575">
              <a:solidFill>
                <a:srgbClr val="FF0000"/>
              </a:solidFill>
              <a:round/>
              <a:headEnd/>
              <a:tailEnd/>
            </a:ln>
          </p:spPr>
          <p:txBody>
            <a:bodyPr wrap="none">
              <a:spAutoFit/>
            </a:bodyPr>
            <a:lstStyle/>
            <a:p>
              <a:endParaRPr lang="en-US"/>
            </a:p>
          </p:txBody>
        </p:sp>
        <p:sp>
          <p:nvSpPr>
            <p:cNvPr id="1032" name="Text Box 8"/>
            <p:cNvSpPr txBox="1">
              <a:spLocks noChangeArrowheads="1"/>
            </p:cNvSpPr>
            <p:nvPr/>
          </p:nvSpPr>
          <p:spPr bwMode="auto">
            <a:xfrm>
              <a:off x="3707" y="1633"/>
              <a:ext cx="539" cy="288"/>
            </a:xfrm>
            <a:prstGeom prst="rect">
              <a:avLst/>
            </a:prstGeom>
            <a:noFill/>
            <a:ln w="9525" algn="ctr">
              <a:noFill/>
              <a:miter lim="800000"/>
              <a:headEnd/>
              <a:tailEnd/>
            </a:ln>
          </p:spPr>
          <p:txBody>
            <a:bodyPr>
              <a:spAutoFit/>
            </a:bodyPr>
            <a:lstStyle/>
            <a:p>
              <a:r>
                <a:rPr lang="en-US" sz="2000">
                  <a:solidFill>
                    <a:srgbClr val="FF0000"/>
                  </a:solidFill>
                </a:rPr>
                <a:t>4.5</a:t>
              </a:r>
            </a:p>
          </p:txBody>
        </p:sp>
      </p:grpSp>
      <p:sp>
        <p:nvSpPr>
          <p:cNvPr id="9" name="TextBox 8"/>
          <p:cNvSpPr txBox="1"/>
          <p:nvPr/>
        </p:nvSpPr>
        <p:spPr>
          <a:xfrm>
            <a:off x="292590" y="6281940"/>
            <a:ext cx="2997808" cy="361061"/>
          </a:xfrm>
          <a:prstGeom prst="rect">
            <a:avLst/>
          </a:prstGeom>
          <a:noFill/>
        </p:spPr>
        <p:txBody>
          <a:bodyPr wrap="none" rtlCol="0">
            <a:spAutoFit/>
          </a:bodyPr>
          <a:lstStyle/>
          <a:p>
            <a:r>
              <a:rPr lang="en-US" sz="1600" dirty="0" err="1" smtClean="0">
                <a:hlinkClick r:id="rId5"/>
              </a:rPr>
              <a:t>OhioLINK</a:t>
            </a:r>
            <a:r>
              <a:rPr lang="en-US" sz="1600" dirty="0" smtClean="0">
                <a:hlinkClick r:id="rId5"/>
              </a:rPr>
              <a:t> Collections Analysis</a:t>
            </a:r>
            <a:endParaRPr lang="en-US" sz="1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 continues to drive operating costs </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342900" y="1518557"/>
            <a:ext cx="7048500" cy="5034643"/>
          </a:xfrm>
          <a:prstGeom prst="rect">
            <a:avLst/>
          </a:prstGeom>
          <a:ln>
            <a:noFill/>
          </a:ln>
          <a:effectLst>
            <a:softEdge rad="112500"/>
          </a:effectLst>
        </p:spPr>
      </p:pic>
      <p:sp>
        <p:nvSpPr>
          <p:cNvPr id="6" name="TextBox 5"/>
          <p:cNvSpPr txBox="1"/>
          <p:nvPr/>
        </p:nvSpPr>
        <p:spPr>
          <a:xfrm>
            <a:off x="2438400" y="6371983"/>
            <a:ext cx="6400800" cy="313932"/>
          </a:xfrm>
          <a:prstGeom prst="rect">
            <a:avLst/>
          </a:prstGeom>
          <a:noFill/>
        </p:spPr>
        <p:txBody>
          <a:bodyPr wrap="square" rtlCol="0">
            <a:spAutoFit/>
          </a:bodyPr>
          <a:lstStyle/>
          <a:p>
            <a:pPr algn="r"/>
            <a:r>
              <a:rPr lang="en-US" sz="1200" i="1" dirty="0" smtClean="0">
                <a:latin typeface="Calibri" pitchFamily="34" charset="0"/>
              </a:rPr>
              <a:t>CAUL Annual Statistics, 1994-2009</a:t>
            </a:r>
            <a:endParaRPr lang="en-US" sz="1200" i="1"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Libraries adding less, withdrawing more print</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304800" y="1524000"/>
            <a:ext cx="7086600" cy="5061857"/>
          </a:xfrm>
          <a:prstGeom prst="rect">
            <a:avLst/>
          </a:prstGeom>
          <a:ln>
            <a:noFill/>
          </a:ln>
          <a:effectLst>
            <a:softEdge rad="112500"/>
          </a:effectLst>
        </p:spPr>
      </p:pic>
      <p:sp>
        <p:nvSpPr>
          <p:cNvPr id="4" name="TextBox 3"/>
          <p:cNvSpPr txBox="1"/>
          <p:nvPr/>
        </p:nvSpPr>
        <p:spPr>
          <a:xfrm>
            <a:off x="2438400" y="6371983"/>
            <a:ext cx="6400800" cy="313932"/>
          </a:xfrm>
          <a:prstGeom prst="rect">
            <a:avLst/>
          </a:prstGeom>
          <a:noFill/>
        </p:spPr>
        <p:txBody>
          <a:bodyPr wrap="square" rtlCol="0">
            <a:spAutoFit/>
          </a:bodyPr>
          <a:lstStyle/>
          <a:p>
            <a:pPr algn="r"/>
            <a:r>
              <a:rPr lang="en-US" sz="1200" b="1" dirty="0" smtClean="0">
                <a:latin typeface="Calibri" pitchFamily="34" charset="0"/>
              </a:rPr>
              <a:t>Derived from </a:t>
            </a:r>
            <a:r>
              <a:rPr lang="en-US" sz="1200" i="1" dirty="0" smtClean="0">
                <a:latin typeface="Calibri" pitchFamily="34" charset="0"/>
              </a:rPr>
              <a:t>CAUL Annual Statistics, 2000-2008</a:t>
            </a:r>
            <a:endParaRPr lang="en-US" sz="1200" i="1" dirty="0">
              <a:latin typeface="Calibri" pitchFamily="34" charset="0"/>
            </a:endParaRPr>
          </a:p>
        </p:txBody>
      </p:sp>
      <p:sp>
        <p:nvSpPr>
          <p:cNvPr id="5" name="TextBox 4"/>
          <p:cNvSpPr txBox="1"/>
          <p:nvPr/>
        </p:nvSpPr>
        <p:spPr>
          <a:xfrm>
            <a:off x="6705600" y="3817203"/>
            <a:ext cx="2057400" cy="830997"/>
          </a:xfrm>
          <a:prstGeom prst="rect">
            <a:avLst/>
          </a:prstGeom>
          <a:noFill/>
        </p:spPr>
        <p:txBody>
          <a:bodyPr wrap="square" rtlCol="0">
            <a:spAutoFit/>
          </a:bodyPr>
          <a:lstStyle/>
          <a:p>
            <a:pPr algn="ctr">
              <a:lnSpc>
                <a:spcPct val="100000"/>
              </a:lnSpc>
              <a:spcBef>
                <a:spcPts val="0"/>
              </a:spcBef>
            </a:pPr>
            <a:r>
              <a:rPr lang="en-US" sz="1600" dirty="0" smtClean="0">
                <a:solidFill>
                  <a:srgbClr val="002060"/>
                </a:solidFill>
                <a:latin typeface="Calibri" pitchFamily="34" charset="0"/>
              </a:rPr>
              <a:t>7,532 vols. </a:t>
            </a:r>
          </a:p>
          <a:p>
            <a:pPr algn="ctr">
              <a:lnSpc>
                <a:spcPct val="100000"/>
              </a:lnSpc>
              <a:spcBef>
                <a:spcPts val="0"/>
              </a:spcBef>
            </a:pPr>
            <a:r>
              <a:rPr lang="en-US" sz="1600" dirty="0" smtClean="0">
                <a:solidFill>
                  <a:srgbClr val="002060"/>
                </a:solidFill>
                <a:latin typeface="Calibri" pitchFamily="34" charset="0"/>
              </a:rPr>
              <a:t>846 titles </a:t>
            </a:r>
          </a:p>
          <a:p>
            <a:pPr algn="ctr">
              <a:lnSpc>
                <a:spcPct val="100000"/>
              </a:lnSpc>
              <a:spcBef>
                <a:spcPts val="0"/>
              </a:spcBef>
            </a:pPr>
            <a:r>
              <a:rPr lang="en-US" sz="1600" dirty="0" smtClean="0">
                <a:solidFill>
                  <a:srgbClr val="002060"/>
                </a:solidFill>
                <a:latin typeface="Calibri" pitchFamily="34" charset="0"/>
              </a:rPr>
              <a:t>withdrawn in 2008</a:t>
            </a:r>
            <a:endParaRPr lang="en-US" sz="1600" dirty="0">
              <a:solidFill>
                <a:srgbClr val="002060"/>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5" y="147638"/>
            <a:ext cx="7718425" cy="1284287"/>
          </a:xfrm>
        </p:spPr>
        <p:txBody>
          <a:bodyPr/>
          <a:lstStyle/>
          <a:p>
            <a:r>
              <a:rPr lang="en-US" dirty="0" smtClean="0"/>
              <a:t>E-book acquisition (licensing) is accelerating </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295400" y="1752600"/>
            <a:ext cx="6667500" cy="4762500"/>
          </a:xfrm>
          <a:prstGeom prst="rect">
            <a:avLst/>
          </a:prstGeom>
          <a:noFill/>
          <a:ln w="9525">
            <a:noFill/>
            <a:miter lim="800000"/>
            <a:headEnd/>
            <a:tailEnd/>
          </a:ln>
        </p:spPr>
      </p:pic>
      <p:sp>
        <p:nvSpPr>
          <p:cNvPr id="4" name="Rounded Rectangle 3"/>
          <p:cNvSpPr/>
          <p:nvPr/>
        </p:nvSpPr>
        <p:spPr bwMode="auto">
          <a:xfrm>
            <a:off x="5713176" y="2002530"/>
            <a:ext cx="2153951" cy="44537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20000"/>
              </a:lnSpc>
              <a:spcBef>
                <a:spcPct val="5000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rPr>
              <a:t>~2,500 titles in 2008</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816" name="Rectangle 112"/>
          <p:cNvSpPr>
            <a:spLocks noChangeArrowheads="1"/>
          </p:cNvSpPr>
          <p:nvPr/>
        </p:nvSpPr>
        <p:spPr bwMode="auto">
          <a:xfrm>
            <a:off x="6934200" y="1447800"/>
            <a:ext cx="838200" cy="304800"/>
          </a:xfrm>
          <a:prstGeom prst="rect">
            <a:avLst/>
          </a:prstGeom>
          <a:solidFill>
            <a:schemeClr val="accent2"/>
          </a:solidFill>
          <a:ln w="9525" algn="ctr">
            <a:noFill/>
            <a:miter lim="800000"/>
            <a:headEnd/>
            <a:tailEnd/>
          </a:ln>
          <a:effectLst/>
        </p:spPr>
        <p:txBody>
          <a:bodyPr wrap="none" anchor="ctr"/>
          <a:lstStyle/>
          <a:p>
            <a:endParaRPr lang="en-US"/>
          </a:p>
        </p:txBody>
      </p:sp>
      <p:graphicFrame>
        <p:nvGraphicFramePr>
          <p:cNvPr id="72817" name="Group 113"/>
          <p:cNvGraphicFramePr>
            <a:graphicFrameLocks noGrp="1"/>
          </p:cNvGraphicFramePr>
          <p:nvPr/>
        </p:nvGraphicFramePr>
        <p:xfrm>
          <a:off x="533400" y="304800"/>
          <a:ext cx="8001000" cy="5972048"/>
        </p:xfrm>
        <a:graphic>
          <a:graphicData uri="http://schemas.openxmlformats.org/drawingml/2006/table">
            <a:tbl>
              <a:tblPr/>
              <a:tblGrid>
                <a:gridCol w="1600200"/>
                <a:gridCol w="1600200"/>
                <a:gridCol w="1600200"/>
                <a:gridCol w="1600200"/>
                <a:gridCol w="1600200"/>
              </a:tblGrid>
              <a:tr h="40640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1" i="0" u="none" strike="noStrike" cap="none" normalizeH="0" baseline="0" dirty="0" smtClean="0">
                          <a:ln>
                            <a:noFill/>
                          </a:ln>
                          <a:solidFill>
                            <a:schemeClr val="tx1"/>
                          </a:solidFill>
                          <a:effectLst/>
                          <a:latin typeface="Verdana" pitchFamily="34" charset="0"/>
                        </a:rPr>
                        <a:t>Medium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1" i="0" u="none" strike="noStrike" cap="none" normalizeH="0" baseline="0" dirty="0" smtClean="0">
                          <a:ln>
                            <a:noFill/>
                          </a:ln>
                          <a:solidFill>
                            <a:schemeClr val="tx1"/>
                          </a:solidFill>
                          <a:effectLst/>
                          <a:latin typeface="Verdana" pitchFamily="34" charset="0"/>
                        </a:rPr>
                        <a:t>Discounted Life Cycle Cost </a:t>
                      </a: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1" i="0" u="none" strike="noStrike" cap="none" normalizeH="0" baseline="0" dirty="0" smtClean="0">
                          <a:ln>
                            <a:noFill/>
                          </a:ln>
                          <a:solidFill>
                            <a:schemeClr val="tx1"/>
                          </a:solidFill>
                          <a:effectLst/>
                          <a:latin typeface="Verdana" pitchFamily="34" charset="0"/>
                        </a:rPr>
                        <a:t>(per unit)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1" i="0" u="none" strike="noStrike" cap="none" normalizeH="0" baseline="0" smtClean="0">
                          <a:ln>
                            <a:noFill/>
                          </a:ln>
                          <a:solidFill>
                            <a:schemeClr val="tx1"/>
                          </a:solidFill>
                          <a:effectLst/>
                          <a:latin typeface="Verdana" pitchFamily="34" charset="0"/>
                        </a:rPr>
                        <a:t>Total Life Cycle Cost </a:t>
                      </a: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1" i="0" u="none" strike="noStrike" cap="none" normalizeH="0" baseline="0" smtClean="0">
                          <a:ln>
                            <a:noFill/>
                          </a:ln>
                          <a:solidFill>
                            <a:schemeClr val="tx1"/>
                          </a:solidFill>
                          <a:effectLst/>
                          <a:latin typeface="Verdana" pitchFamily="34" charset="0"/>
                        </a:rPr>
                        <a:t>(per unit)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1" i="0" u="none" strike="noStrike" cap="none" normalizeH="0" baseline="0" smtClean="0">
                          <a:ln>
                            <a:noFill/>
                          </a:ln>
                          <a:solidFill>
                            <a:schemeClr val="tx1"/>
                          </a:solidFill>
                          <a:effectLst/>
                          <a:latin typeface="Verdana" pitchFamily="34" charset="0"/>
                        </a:rPr>
                        <a:t>Purchase Cost</a:t>
                      </a: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1" i="0" u="none" strike="noStrike" cap="none" normalizeH="0" baseline="0" smtClean="0">
                          <a:ln>
                            <a:noFill/>
                          </a:ln>
                          <a:solidFill>
                            <a:schemeClr val="tx1"/>
                          </a:solidFill>
                          <a:effectLst/>
                          <a:latin typeface="Verdana" pitchFamily="34" charset="0"/>
                        </a:rPr>
                        <a:t>(per unit)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1" i="0" u="none" strike="noStrike" cap="none" normalizeH="0" baseline="0" smtClean="0">
                          <a:ln>
                            <a:noFill/>
                          </a:ln>
                          <a:solidFill>
                            <a:schemeClr val="tx1"/>
                          </a:solidFill>
                          <a:effectLst/>
                          <a:latin typeface="Verdana" pitchFamily="34" charset="0"/>
                        </a:rPr>
                        <a:t>Total Cost / Purchase Cost </a:t>
                      </a: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1" i="0" u="none" strike="noStrike" cap="none" normalizeH="0" baseline="0" smtClean="0">
                          <a:ln>
                            <a:noFill/>
                          </a:ln>
                          <a:solidFill>
                            <a:schemeClr val="tx1"/>
                          </a:solidFill>
                          <a:effectLst/>
                          <a:latin typeface="Verdana" pitchFamily="34" charset="0"/>
                        </a:rPr>
                        <a:t>(per unit)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dirty="0" smtClean="0">
                          <a:ln>
                            <a:noFill/>
                          </a:ln>
                          <a:solidFill>
                            <a:schemeClr val="bg1"/>
                          </a:solidFill>
                          <a:effectLst/>
                          <a:latin typeface="Verdana" pitchFamily="34" charset="0"/>
                        </a:rPr>
                        <a:t>Monographs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$ 119.56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$ 343.03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$ 47.78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dirty="0" smtClean="0">
                          <a:ln>
                            <a:noFill/>
                          </a:ln>
                          <a:solidFill>
                            <a:schemeClr val="tx1"/>
                          </a:solidFill>
                          <a:effectLst/>
                          <a:latin typeface="Verdana" pitchFamily="34" charset="0"/>
                        </a:rPr>
                        <a:t>718%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dirty="0" smtClean="0">
                          <a:ln>
                            <a:noFill/>
                          </a:ln>
                          <a:solidFill>
                            <a:schemeClr val="tx1"/>
                          </a:solidFill>
                          <a:effectLst/>
                          <a:latin typeface="Verdana" pitchFamily="34" charset="0"/>
                        </a:rPr>
                        <a:t>Current serials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$ 634.91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801.87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590.97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134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Microforms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    0.27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0.45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0.11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256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Govt. Docs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  14.13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55.40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311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MSS &amp; Archives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  20.26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126.79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4.46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1130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082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Maps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  26.78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73.82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11.05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247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082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Graphic materials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  1.65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2.91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0.06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216216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Sound recordings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  22.64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24.77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6.80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219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Video &amp; Film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$ 128.95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107.50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15.70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307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Computer files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    0.17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dirty="0" smtClean="0">
                          <a:ln>
                            <a:noFill/>
                          </a:ln>
                          <a:solidFill>
                            <a:schemeClr val="tx1"/>
                          </a:solidFill>
                          <a:effectLst/>
                          <a:latin typeface="Verdana" pitchFamily="34" charset="0"/>
                        </a:rPr>
                        <a:t>331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2818" name="AutoShape 114"/>
          <p:cNvSpPr>
            <a:spLocks noChangeArrowheads="1"/>
          </p:cNvSpPr>
          <p:nvPr/>
        </p:nvSpPr>
        <p:spPr bwMode="auto">
          <a:xfrm>
            <a:off x="5029200" y="2209800"/>
            <a:ext cx="3124200" cy="1143000"/>
          </a:xfrm>
          <a:prstGeom prst="flowChartAlternateProcess">
            <a:avLst/>
          </a:prstGeom>
          <a:noFill/>
          <a:ln w="9525" algn="ctr">
            <a:noFill/>
            <a:miter lim="800000"/>
            <a:headEnd/>
            <a:tailEnd/>
          </a:ln>
          <a:effectLst/>
        </p:spPr>
        <p:txBody>
          <a:bodyPr wrap="none" anchor="ctr"/>
          <a:lstStyle/>
          <a:p>
            <a:endParaRPr lang="en-US"/>
          </a:p>
        </p:txBody>
      </p:sp>
      <p:sp>
        <p:nvSpPr>
          <p:cNvPr id="72819" name="AutoShape 115"/>
          <p:cNvSpPr>
            <a:spLocks noChangeArrowheads="1"/>
          </p:cNvSpPr>
          <p:nvPr/>
        </p:nvSpPr>
        <p:spPr bwMode="auto">
          <a:xfrm>
            <a:off x="2438400" y="2514600"/>
            <a:ext cx="4114800" cy="1524000"/>
          </a:xfrm>
          <a:prstGeom prst="flowChartAlternateProcess">
            <a:avLst/>
          </a:prstGeom>
          <a:solidFill>
            <a:schemeClr val="accent1">
              <a:alpha val="89999"/>
            </a:schemeClr>
          </a:solidFill>
          <a:ln w="9525" algn="ctr">
            <a:noFill/>
            <a:miter lim="800000"/>
            <a:headEnd/>
            <a:tailEnd/>
          </a:ln>
          <a:effectLst/>
        </p:spPr>
        <p:txBody>
          <a:bodyPr wrap="none" anchor="ctr"/>
          <a:lstStyle/>
          <a:p>
            <a:pPr algn="ctr">
              <a:spcBef>
                <a:spcPct val="30000"/>
              </a:spcBef>
            </a:pPr>
            <a:r>
              <a:rPr lang="en-US" sz="1800">
                <a:solidFill>
                  <a:schemeClr val="tx1"/>
                </a:solidFill>
              </a:rPr>
              <a:t>Potential life-cycle</a:t>
            </a:r>
          </a:p>
          <a:p>
            <a:pPr algn="ctr">
              <a:spcBef>
                <a:spcPct val="30000"/>
              </a:spcBef>
            </a:pPr>
            <a:r>
              <a:rPr lang="en-US" sz="1800">
                <a:solidFill>
                  <a:schemeClr val="tx1"/>
                </a:solidFill>
              </a:rPr>
              <a:t>cost savings of </a:t>
            </a:r>
          </a:p>
          <a:p>
            <a:pPr algn="ctr">
              <a:spcBef>
                <a:spcPct val="30000"/>
              </a:spcBef>
            </a:pPr>
            <a:r>
              <a:rPr lang="en-US" sz="1800">
                <a:solidFill>
                  <a:schemeClr val="tx1"/>
                </a:solidFill>
              </a:rPr>
              <a:t>(119.56-47.78)*500,000 titles</a:t>
            </a:r>
          </a:p>
          <a:p>
            <a:pPr algn="ctr">
              <a:spcBef>
                <a:spcPct val="30000"/>
              </a:spcBef>
            </a:pPr>
            <a:r>
              <a:rPr lang="en-US" sz="1800">
                <a:solidFill>
                  <a:schemeClr val="tx1"/>
                </a:solidFill>
              </a:rPr>
              <a:t>=$35,890,000</a:t>
            </a:r>
            <a:endParaRPr lang="en-US" sz="1800"/>
          </a:p>
        </p:txBody>
      </p:sp>
      <p:sp>
        <p:nvSpPr>
          <p:cNvPr id="72820" name="Text Box 116"/>
          <p:cNvSpPr txBox="1">
            <a:spLocks noChangeArrowheads="1"/>
          </p:cNvSpPr>
          <p:nvPr/>
        </p:nvSpPr>
        <p:spPr bwMode="auto">
          <a:xfrm>
            <a:off x="441325" y="6330950"/>
            <a:ext cx="4756150" cy="304800"/>
          </a:xfrm>
          <a:prstGeom prst="rect">
            <a:avLst/>
          </a:prstGeom>
          <a:noFill/>
          <a:ln w="9525" algn="ctr">
            <a:noFill/>
            <a:miter lim="800000"/>
            <a:headEnd/>
            <a:tailEnd/>
          </a:ln>
          <a:effectLst/>
        </p:spPr>
        <p:txBody>
          <a:bodyPr wrap="none">
            <a:spAutoFit/>
          </a:bodyPr>
          <a:lstStyle/>
          <a:p>
            <a:r>
              <a:rPr lang="en-US" sz="1400" b="0">
                <a:solidFill>
                  <a:schemeClr val="tx1"/>
                </a:solidFill>
              </a:rPr>
              <a:t>S. Lawrence et al. (2001) Based on 1999 ARL Data</a:t>
            </a:r>
          </a:p>
        </p:txBody>
      </p:sp>
      <p:sp>
        <p:nvSpPr>
          <p:cNvPr id="72821" name="AutoShape 117"/>
          <p:cNvSpPr>
            <a:spLocks noChangeArrowheads="1"/>
          </p:cNvSpPr>
          <p:nvPr/>
        </p:nvSpPr>
        <p:spPr bwMode="auto">
          <a:xfrm>
            <a:off x="685800" y="2514600"/>
            <a:ext cx="7696200" cy="2209800"/>
          </a:xfrm>
          <a:prstGeom prst="flowChartAlternateProces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38100" algn="ctr">
            <a:solidFill>
              <a:schemeClr val="accent1"/>
            </a:solidFill>
            <a:miter lim="800000"/>
            <a:headEnd/>
            <a:tailEnd/>
          </a:ln>
          <a:effectLst/>
        </p:spPr>
        <p:txBody>
          <a:bodyPr wrap="none" anchor="ctr"/>
          <a:lstStyle/>
          <a:p>
            <a:pPr>
              <a:lnSpc>
                <a:spcPct val="100000"/>
              </a:lnSpc>
              <a:spcBef>
                <a:spcPts val="0"/>
              </a:spcBef>
            </a:pPr>
            <a:r>
              <a:rPr lang="en-US" sz="2200" dirty="0"/>
              <a:t>“monographs are overwhelmingly the largest </a:t>
            </a:r>
          </a:p>
          <a:p>
            <a:pPr>
              <a:lnSpc>
                <a:spcPct val="100000"/>
              </a:lnSpc>
              <a:spcBef>
                <a:spcPts val="0"/>
              </a:spcBef>
            </a:pPr>
            <a:r>
              <a:rPr lang="en-US" sz="2200" dirty="0"/>
              <a:t>source or driver of library costs . . . </a:t>
            </a:r>
            <a:r>
              <a:rPr lang="en-US" sz="2200" i="1" dirty="0" smtClean="0"/>
              <a:t>If </a:t>
            </a:r>
            <a:r>
              <a:rPr lang="en-US" sz="2200" i="1" dirty="0"/>
              <a:t>research libraries </a:t>
            </a:r>
            <a:endParaRPr lang="en-US" sz="2200" i="1" dirty="0" smtClean="0"/>
          </a:p>
          <a:p>
            <a:pPr>
              <a:lnSpc>
                <a:spcPct val="100000"/>
              </a:lnSpc>
              <a:spcBef>
                <a:spcPts val="0"/>
              </a:spcBef>
            </a:pPr>
            <a:r>
              <a:rPr lang="en-US" sz="2200" i="1" dirty="0" smtClean="0"/>
              <a:t>want to </a:t>
            </a:r>
            <a:r>
              <a:rPr lang="en-US" sz="2200" i="1" dirty="0"/>
              <a:t>control their </a:t>
            </a:r>
            <a:r>
              <a:rPr lang="en-US" sz="2200" i="1" dirty="0" smtClean="0"/>
              <a:t>costs, they </a:t>
            </a:r>
            <a:r>
              <a:rPr lang="en-US" sz="2200" i="1" dirty="0"/>
              <a:t>must work to control </a:t>
            </a:r>
            <a:endParaRPr lang="en-US" sz="2200" i="1" dirty="0" smtClean="0"/>
          </a:p>
          <a:p>
            <a:pPr>
              <a:lnSpc>
                <a:spcPct val="100000"/>
              </a:lnSpc>
              <a:spcBef>
                <a:spcPts val="0"/>
              </a:spcBef>
            </a:pPr>
            <a:r>
              <a:rPr lang="en-US" sz="2200" i="1" dirty="0" smtClean="0"/>
              <a:t>and </a:t>
            </a:r>
            <a:r>
              <a:rPr lang="en-US" sz="2200" i="1" dirty="0"/>
              <a:t>reduce the </a:t>
            </a:r>
            <a:r>
              <a:rPr lang="en-US" sz="2200" i="1" dirty="0" smtClean="0"/>
              <a:t>life </a:t>
            </a:r>
            <a:r>
              <a:rPr lang="en-US" sz="2200" i="1" dirty="0"/>
              <a:t>cycle </a:t>
            </a:r>
            <a:r>
              <a:rPr lang="en-US" sz="2200" i="1" dirty="0" smtClean="0"/>
              <a:t>costs </a:t>
            </a:r>
            <a:r>
              <a:rPr lang="en-US" sz="2200" i="1" dirty="0"/>
              <a:t>of maintaining their </a:t>
            </a:r>
            <a:endParaRPr lang="en-US" sz="2200" i="1" dirty="0" smtClean="0"/>
          </a:p>
          <a:p>
            <a:pPr>
              <a:lnSpc>
                <a:spcPct val="100000"/>
              </a:lnSpc>
              <a:spcBef>
                <a:spcPts val="0"/>
              </a:spcBef>
            </a:pPr>
            <a:r>
              <a:rPr lang="en-US" sz="2200" i="1" dirty="0" smtClean="0"/>
              <a:t>monograph </a:t>
            </a:r>
            <a:r>
              <a:rPr lang="en-US" sz="2200" i="1" dirty="0"/>
              <a:t>collections”  </a:t>
            </a:r>
            <a:endParaRPr lang="en-US" sz="2200" i="1" dirty="0" smtClean="0"/>
          </a:p>
          <a:p>
            <a:pPr>
              <a:lnSpc>
                <a:spcPct val="100000"/>
              </a:lnSpc>
              <a:spcBef>
                <a:spcPts val="0"/>
              </a:spcBef>
            </a:pPr>
            <a:r>
              <a:rPr lang="en-US" sz="2200" i="1" dirty="0" smtClean="0"/>
              <a:t>                                      </a:t>
            </a:r>
            <a:r>
              <a:rPr lang="en-US" sz="1600" dirty="0" smtClean="0"/>
              <a:t>Lawrence , </a:t>
            </a:r>
            <a:r>
              <a:rPr lang="en-US" sz="1600" dirty="0" err="1" smtClean="0"/>
              <a:t>Connaway</a:t>
            </a:r>
            <a:r>
              <a:rPr lang="en-US" sz="1600" dirty="0" smtClean="0"/>
              <a:t> &amp; Brigham (2001</a:t>
            </a:r>
            <a:r>
              <a:rPr lang="en-US" sz="1600" dirty="0"/>
              <a:t>)</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838200" y="1828800"/>
            <a:ext cx="7429500" cy="3541796"/>
          </a:xfrm>
          <a:prstGeom prst="rect">
            <a:avLst/>
          </a:prstGeom>
          <a:noFill/>
          <a:ln w="9525">
            <a:noFill/>
            <a:miter lim="800000"/>
            <a:headEnd/>
            <a:tailEnd/>
          </a:ln>
        </p:spPr>
      </p:pic>
      <p:sp>
        <p:nvSpPr>
          <p:cNvPr id="6" name="Title 5"/>
          <p:cNvSpPr>
            <a:spLocks noGrp="1"/>
          </p:cNvSpPr>
          <p:nvPr>
            <p:ph type="title"/>
          </p:nvPr>
        </p:nvSpPr>
        <p:spPr/>
        <p:txBody>
          <a:bodyPr/>
          <a:lstStyle/>
          <a:p>
            <a:r>
              <a:rPr lang="en-US" dirty="0" smtClean="0"/>
              <a:t>Inertia:  a hidden cost driver?</a:t>
            </a:r>
            <a:endParaRPr lang="en-US" dirty="0"/>
          </a:p>
        </p:txBody>
      </p:sp>
      <p:sp>
        <p:nvSpPr>
          <p:cNvPr id="9" name="Right Arrow 8"/>
          <p:cNvSpPr/>
          <p:nvPr/>
        </p:nvSpPr>
        <p:spPr bwMode="auto">
          <a:xfrm>
            <a:off x="1524000" y="2280797"/>
            <a:ext cx="6705600" cy="2824603"/>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n-US" i="1" dirty="0" smtClean="0"/>
              <a:t>Cost of management decreases as collections move off-site; the sooner they leave, the greater the savings</a:t>
            </a:r>
          </a:p>
        </p:txBody>
      </p:sp>
      <p:sp>
        <p:nvSpPr>
          <p:cNvPr id="10" name="TextBox 9"/>
          <p:cNvSpPr txBox="1"/>
          <p:nvPr/>
        </p:nvSpPr>
        <p:spPr>
          <a:xfrm>
            <a:off x="304800" y="6172200"/>
            <a:ext cx="3600088" cy="313932"/>
          </a:xfrm>
          <a:prstGeom prst="rect">
            <a:avLst/>
          </a:prstGeom>
          <a:noFill/>
        </p:spPr>
        <p:txBody>
          <a:bodyPr wrap="none" rtlCol="0">
            <a:spAutoFit/>
          </a:bodyPr>
          <a:lstStyle/>
          <a:p>
            <a:r>
              <a:rPr lang="en-US" sz="1200" dirty="0" smtClean="0"/>
              <a:t>Source:  P. Courant and M. Nielson (CLIR, 2010)</a:t>
            </a:r>
            <a:endParaRPr lang="en-US" sz="1200" dirty="0"/>
          </a:p>
        </p:txBody>
      </p:sp>
      <p:sp>
        <p:nvSpPr>
          <p:cNvPr id="12" name="TextBox 11"/>
          <p:cNvSpPr txBox="1"/>
          <p:nvPr/>
        </p:nvSpPr>
        <p:spPr>
          <a:xfrm>
            <a:off x="381000" y="5374609"/>
            <a:ext cx="8534400" cy="830997"/>
          </a:xfrm>
          <a:prstGeom prst="rect">
            <a:avLst/>
          </a:prstGeom>
          <a:noFill/>
        </p:spPr>
        <p:txBody>
          <a:bodyPr wrap="square" rtlCol="0">
            <a:spAutoFit/>
          </a:bodyPr>
          <a:lstStyle/>
          <a:p>
            <a:r>
              <a:rPr lang="en-US" sz="2000" i="1" dirty="0" smtClean="0">
                <a:solidFill>
                  <a:schemeClr val="accent2"/>
                </a:solidFill>
              </a:rPr>
              <a:t>If 13% of on-campus collection circulates, more than 80% of the expenditure on locally managed collections delivers ‘</a:t>
            </a:r>
            <a:r>
              <a:rPr lang="en-US" sz="2000" i="1" dirty="0" smtClean="0">
                <a:solidFill>
                  <a:srgbClr val="0070C0"/>
                </a:solidFill>
              </a:rPr>
              <a:t>symbolic</a:t>
            </a:r>
            <a:r>
              <a:rPr lang="en-US" sz="2000" i="1" dirty="0" smtClean="0">
                <a:solidFill>
                  <a:schemeClr val="accent2"/>
                </a:solidFill>
              </a:rPr>
              <a:t>’ value </a:t>
            </a:r>
            <a:endParaRPr lang="en-US" sz="2000" i="1" dirty="0">
              <a:solidFill>
                <a:schemeClr val="accent2"/>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1"/>
                                          </p:val>
                                        </p:tav>
                                        <p:tav tm="100000">
                                          <p:val>
                                            <p:strVal val="#ppt_x"/>
                                          </p:val>
                                        </p:tav>
                                      </p:tavLst>
                                    </p:anim>
                                    <p:anim calcmode="lin" valueType="num">
                                      <p:cBhvr>
                                        <p:cTn id="9"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the books have left the building </a:t>
            </a:r>
            <a:endParaRPr lang="en-US" dirty="0"/>
          </a:p>
        </p:txBody>
      </p:sp>
      <p:graphicFrame>
        <p:nvGraphicFramePr>
          <p:cNvPr id="4" name="Chart 3"/>
          <p:cNvGraphicFramePr/>
          <p:nvPr/>
        </p:nvGraphicFramePr>
        <p:xfrm>
          <a:off x="228600" y="1524000"/>
          <a:ext cx="75438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248400" y="6400800"/>
            <a:ext cx="2470548" cy="286232"/>
          </a:xfrm>
          <a:prstGeom prst="rect">
            <a:avLst/>
          </a:prstGeom>
          <a:noFill/>
        </p:spPr>
        <p:txBody>
          <a:bodyPr wrap="none" rtlCol="0">
            <a:spAutoFit/>
          </a:bodyPr>
          <a:lstStyle/>
          <a:p>
            <a:r>
              <a:rPr lang="en-US" sz="1050" dirty="0" smtClean="0"/>
              <a:t>Derived from L. Payne (OCLC, 2007)</a:t>
            </a:r>
            <a:endParaRPr lang="en-US" sz="1050" dirty="0"/>
          </a:p>
        </p:txBody>
      </p:sp>
      <p:sp>
        <p:nvSpPr>
          <p:cNvPr id="6" name="TextBox 5"/>
          <p:cNvSpPr txBox="1"/>
          <p:nvPr/>
        </p:nvSpPr>
        <p:spPr>
          <a:xfrm>
            <a:off x="1752600" y="1752600"/>
            <a:ext cx="6851459" cy="108966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50800" dist="38100" dir="2700000" algn="tl" rotWithShape="0">
              <a:prstClr val="black">
                <a:alpha val="40000"/>
              </a:prstClr>
            </a:outerShdw>
          </a:effectLst>
        </p:spPr>
        <p:txBody>
          <a:bodyPr wrap="none" rtlCol="0">
            <a:spAutoFit/>
          </a:bodyPr>
          <a:lstStyle/>
          <a:p>
            <a:r>
              <a:rPr lang="en-US" sz="2000" dirty="0" smtClean="0"/>
              <a:t>In North America, +70M volumes off-site (2007)</a:t>
            </a:r>
          </a:p>
          <a:p>
            <a:r>
              <a:rPr lang="en-US" sz="2000" dirty="0" smtClean="0"/>
              <a:t>~30-50%  of print inventory at many major universities</a:t>
            </a:r>
          </a:p>
        </p:txBody>
      </p:sp>
      <p:sp>
        <p:nvSpPr>
          <p:cNvPr id="7" name="TextBox 6"/>
          <p:cNvSpPr txBox="1"/>
          <p:nvPr/>
        </p:nvSpPr>
        <p:spPr>
          <a:xfrm>
            <a:off x="2133600" y="5638800"/>
            <a:ext cx="5466561" cy="428259"/>
          </a:xfrm>
          <a:prstGeom prst="rect">
            <a:avLst/>
          </a:prstGeom>
          <a:noFill/>
        </p:spPr>
        <p:txBody>
          <a:bodyPr wrap="none" rtlCol="0">
            <a:spAutoFit/>
          </a:bodyPr>
          <a:lstStyle/>
          <a:p>
            <a:r>
              <a:rPr lang="en-US" sz="2000" i="1" dirty="0" smtClean="0"/>
              <a:t>Growth in US library storage infrastructure</a:t>
            </a:r>
            <a:endParaRPr lang="en-US" sz="2000" i="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4" categoryIdx="0" bldStep="category"/>
                                            </p:graphic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400"/>
                                  </p:stCondLst>
                                  <p:childTnLst>
                                    <p:set>
                                      <p:cBhvr>
                                        <p:cTn id="9" dur="1" fill="hold">
                                          <p:stCondLst>
                                            <p:cond delay="0"/>
                                          </p:stCondLst>
                                        </p:cTn>
                                        <p:tgtEl>
                                          <p:spTgt spid="4">
                                            <p:graphicEl>
                                              <a:chart seriesIdx="-4" categoryIdx="1" bldStep="category"/>
                                            </p:graphicEl>
                                          </p:spTgt>
                                        </p:tgtEl>
                                        <p:attrNameLst>
                                          <p:attrName>style.visibility</p:attrName>
                                        </p:attrNameLst>
                                      </p:cBhvr>
                                      <p:to>
                                        <p:strVal val="visible"/>
                                      </p:to>
                                    </p:set>
                                  </p:childTnLst>
                                </p:cTn>
                              </p:par>
                            </p:childTnLst>
                          </p:cTn>
                        </p:par>
                        <p:par>
                          <p:cTn id="10" fill="hold">
                            <p:stCondLst>
                              <p:cond delay="400"/>
                            </p:stCondLst>
                            <p:childTnLst>
                              <p:par>
                                <p:cTn id="11" presetID="1" presetClass="entr" presetSubtype="0" fill="hold" grpId="0" nodeType="afterEffect">
                                  <p:stCondLst>
                                    <p:cond delay="500"/>
                                  </p:stCondLst>
                                  <p:childTnLst>
                                    <p:set>
                                      <p:cBhvr>
                                        <p:cTn id="12" dur="1" fill="hold">
                                          <p:stCondLst>
                                            <p:cond delay="0"/>
                                          </p:stCondLst>
                                        </p:cTn>
                                        <p:tgtEl>
                                          <p:spTgt spid="4">
                                            <p:graphicEl>
                                              <a:chart seriesIdx="-4" categoryIdx="2" bldStep="category"/>
                                            </p:graphicEl>
                                          </p:spTgt>
                                        </p:tgtEl>
                                        <p:attrNameLst>
                                          <p:attrName>style.visibility</p:attrName>
                                        </p:attrNameLst>
                                      </p:cBhvr>
                                      <p:to>
                                        <p:strVal val="visible"/>
                                      </p:to>
                                    </p:set>
                                  </p:childTnLst>
                                </p:cTn>
                              </p:par>
                            </p:childTnLst>
                          </p:cTn>
                        </p:par>
                        <p:par>
                          <p:cTn id="13" fill="hold">
                            <p:stCondLst>
                              <p:cond delay="900"/>
                            </p:stCondLst>
                            <p:childTnLst>
                              <p:par>
                                <p:cTn id="14" presetID="1" presetClass="entr" presetSubtype="0" fill="hold" grpId="0" nodeType="afterEffect">
                                  <p:stCondLst>
                                    <p:cond delay="200"/>
                                  </p:stCondLst>
                                  <p:childTnLst>
                                    <p:set>
                                      <p:cBhvr>
                                        <p:cTn id="15" dur="1" fill="hold">
                                          <p:stCondLst>
                                            <p:cond delay="0"/>
                                          </p:stCondLst>
                                        </p:cTn>
                                        <p:tgtEl>
                                          <p:spTgt spid="4">
                                            <p:graphicEl>
                                              <a:chart seriesIdx="-4" categoryIdx="3" bldStep="category"/>
                                            </p:graphicEl>
                                          </p:spTgt>
                                        </p:tgtEl>
                                        <p:attrNameLst>
                                          <p:attrName>style.visibility</p:attrName>
                                        </p:attrNameLst>
                                      </p:cBhvr>
                                      <p:to>
                                        <p:strVal val="visible"/>
                                      </p:to>
                                    </p:set>
                                  </p:childTnLst>
                                </p:cTn>
                              </p:par>
                            </p:childTnLst>
                          </p:cTn>
                        </p:par>
                        <p:par>
                          <p:cTn id="16" fill="hold">
                            <p:stCondLst>
                              <p:cond delay="1100"/>
                            </p:stCondLst>
                            <p:childTnLst>
                              <p:par>
                                <p:cTn id="17" presetID="1" presetClass="entr" presetSubtype="0" fill="hold" grpId="0" nodeType="afterEffect">
                                  <p:stCondLst>
                                    <p:cond delay="400"/>
                                  </p:stCondLst>
                                  <p:childTnLst>
                                    <p:set>
                                      <p:cBhvr>
                                        <p:cTn id="18" dur="1" fill="hold">
                                          <p:stCondLst>
                                            <p:cond delay="0"/>
                                          </p:stCondLst>
                                        </p:cTn>
                                        <p:tgtEl>
                                          <p:spTgt spid="4">
                                            <p:graphicEl>
                                              <a:chart seriesIdx="-4" categoryIdx="4" bldStep="category"/>
                                            </p:graphicEl>
                                          </p:spTgt>
                                        </p:tgtEl>
                                        <p:attrNameLst>
                                          <p:attrName>style.visibility</p:attrName>
                                        </p:attrNameLst>
                                      </p:cBhvr>
                                      <p:to>
                                        <p:strVal val="visible"/>
                                      </p:to>
                                    </p:set>
                                  </p:childTnLst>
                                </p:cTn>
                              </p:par>
                            </p:childTnLst>
                          </p:cTn>
                        </p:par>
                        <p:par>
                          <p:cTn id="19" fill="hold">
                            <p:stCondLst>
                              <p:cond delay="1500"/>
                            </p:stCondLst>
                            <p:childTnLst>
                              <p:par>
                                <p:cTn id="20" presetID="1" presetClass="entr" presetSubtype="0" fill="hold" grpId="0" nodeType="afterEffect">
                                  <p:stCondLst>
                                    <p:cond delay="300"/>
                                  </p:stCondLst>
                                  <p:childTnLst>
                                    <p:set>
                                      <p:cBhvr>
                                        <p:cTn id="21" dur="1" fill="hold">
                                          <p:stCondLst>
                                            <p:cond delay="0"/>
                                          </p:stCondLst>
                                        </p:cTn>
                                        <p:tgtEl>
                                          <p:spTgt spid="4">
                                            <p:graphicEl>
                                              <a:chart seriesIdx="-4" categoryIdx="5" bldStep="category"/>
                                            </p:graphicEl>
                                          </p:spTgt>
                                        </p:tgtEl>
                                        <p:attrNameLst>
                                          <p:attrName>style.visibility</p:attrName>
                                        </p:attrNameLst>
                                      </p:cBhvr>
                                      <p:to>
                                        <p:strVal val="visible"/>
                                      </p:to>
                                    </p:set>
                                  </p:childTnLst>
                                </p:cTn>
                              </p:par>
                            </p:childTnLst>
                          </p:cTn>
                        </p:par>
                        <p:par>
                          <p:cTn id="22" fill="hold">
                            <p:stCondLst>
                              <p:cond delay="1800"/>
                            </p:stCondLst>
                            <p:childTnLst>
                              <p:par>
                                <p:cTn id="23" presetID="1" presetClass="entr" presetSubtype="0" fill="hold" grpId="0" nodeType="afterEffect">
                                  <p:stCondLst>
                                    <p:cond delay="200"/>
                                  </p:stCondLst>
                                  <p:childTnLst>
                                    <p:set>
                                      <p:cBhvr>
                                        <p:cTn id="24" dur="1" fill="hold">
                                          <p:stCondLst>
                                            <p:cond delay="0"/>
                                          </p:stCondLst>
                                        </p:cTn>
                                        <p:tgtEl>
                                          <p:spTgt spid="4">
                                            <p:graphicEl>
                                              <a:chart seriesIdx="-4" categoryIdx="6" bldStep="category"/>
                                            </p:graphicEl>
                                          </p:spTgt>
                                        </p:tgtEl>
                                        <p:attrNameLst>
                                          <p:attrName>style.visibility</p:attrName>
                                        </p:attrNameLst>
                                      </p:cBhvr>
                                      <p:to>
                                        <p:strVal val="visible"/>
                                      </p:to>
                                    </p:set>
                                  </p:childTnLst>
                                </p:cTn>
                              </p:par>
                            </p:childTnLst>
                          </p:cTn>
                        </p:par>
                        <p:par>
                          <p:cTn id="25" fill="hold">
                            <p:stCondLst>
                              <p:cond delay="2000"/>
                            </p:stCondLst>
                            <p:childTnLst>
                              <p:par>
                                <p:cTn id="26" presetID="1" presetClass="entr" presetSubtype="0" fill="hold" grpId="0" nodeType="afterEffect">
                                  <p:stCondLst>
                                    <p:cond delay="200"/>
                                  </p:stCondLst>
                                  <p:childTnLst>
                                    <p:set>
                                      <p:cBhvr>
                                        <p:cTn id="27" dur="1" fill="hold">
                                          <p:stCondLst>
                                            <p:cond delay="0"/>
                                          </p:stCondLst>
                                        </p:cTn>
                                        <p:tgtEl>
                                          <p:spTgt spid="4">
                                            <p:graphicEl>
                                              <a:chart seriesIdx="-4" categoryIdx="7" bldStep="category"/>
                                            </p:graphicEl>
                                          </p:spTgt>
                                        </p:tgtEl>
                                        <p:attrNameLst>
                                          <p:attrName>style.visibility</p:attrName>
                                        </p:attrNameLst>
                                      </p:cBhvr>
                                      <p:to>
                                        <p:strVal val="visible"/>
                                      </p:to>
                                    </p:set>
                                  </p:childTnLst>
                                </p:cTn>
                              </p:par>
                            </p:childTnLst>
                          </p:cTn>
                        </p:par>
                        <p:par>
                          <p:cTn id="28" fill="hold">
                            <p:stCondLst>
                              <p:cond delay="2200"/>
                            </p:stCondLst>
                            <p:childTnLst>
                              <p:par>
                                <p:cTn id="29" presetID="1" presetClass="entr" presetSubtype="0" fill="hold" grpId="0" nodeType="afterEffect">
                                  <p:stCondLst>
                                    <p:cond delay="200"/>
                                  </p:stCondLst>
                                  <p:childTnLst>
                                    <p:set>
                                      <p:cBhvr>
                                        <p:cTn id="30" dur="1" fill="hold">
                                          <p:stCondLst>
                                            <p:cond delay="0"/>
                                          </p:stCondLst>
                                        </p:cTn>
                                        <p:tgtEl>
                                          <p:spTgt spid="4">
                                            <p:graphicEl>
                                              <a:chart seriesIdx="-4" categoryIdx="8" bldStep="category"/>
                                            </p:graphicEl>
                                          </p:spTgt>
                                        </p:tgtEl>
                                        <p:attrNameLst>
                                          <p:attrName>style.visibility</p:attrName>
                                        </p:attrNameLst>
                                      </p:cBhvr>
                                      <p:to>
                                        <p:strVal val="visible"/>
                                      </p:to>
                                    </p:set>
                                  </p:childTnLst>
                                </p:cTn>
                              </p:par>
                            </p:childTnLst>
                          </p:cTn>
                        </p:par>
                        <p:par>
                          <p:cTn id="31" fill="hold">
                            <p:stCondLst>
                              <p:cond delay="2400"/>
                            </p:stCondLst>
                            <p:childTnLst>
                              <p:par>
                                <p:cTn id="32" presetID="1" presetClass="entr" presetSubtype="0" fill="hold" grpId="0" nodeType="afterEffect">
                                  <p:stCondLst>
                                    <p:cond delay="200"/>
                                  </p:stCondLst>
                                  <p:childTnLst>
                                    <p:set>
                                      <p:cBhvr>
                                        <p:cTn id="33" dur="1" fill="hold">
                                          <p:stCondLst>
                                            <p:cond delay="0"/>
                                          </p:stCondLst>
                                        </p:cTn>
                                        <p:tgtEl>
                                          <p:spTgt spid="4">
                                            <p:graphicEl>
                                              <a:chart seriesIdx="-4" categoryIdx="9" bldStep="category"/>
                                            </p:graphicEl>
                                          </p:spTgt>
                                        </p:tgtEl>
                                        <p:attrNameLst>
                                          <p:attrName>style.visibility</p:attrName>
                                        </p:attrNameLst>
                                      </p:cBhvr>
                                      <p:to>
                                        <p:strVal val="visible"/>
                                      </p:to>
                                    </p:set>
                                  </p:childTnLst>
                                </p:cTn>
                              </p:par>
                            </p:childTnLst>
                          </p:cTn>
                        </p:par>
                        <p:par>
                          <p:cTn id="34" fill="hold">
                            <p:stCondLst>
                              <p:cond delay="2600"/>
                            </p:stCondLst>
                            <p:childTnLst>
                              <p:par>
                                <p:cTn id="35" presetID="1" presetClass="entr" presetSubtype="0" fill="hold" grpId="0" nodeType="afterEffect">
                                  <p:stCondLst>
                                    <p:cond delay="200"/>
                                  </p:stCondLst>
                                  <p:childTnLst>
                                    <p:set>
                                      <p:cBhvr>
                                        <p:cTn id="36" dur="1" fill="hold">
                                          <p:stCondLst>
                                            <p:cond delay="0"/>
                                          </p:stCondLst>
                                        </p:cTn>
                                        <p:tgtEl>
                                          <p:spTgt spid="4">
                                            <p:graphicEl>
                                              <a:chart seriesIdx="-4" categoryIdx="10" bldStep="category"/>
                                            </p:graphicEl>
                                          </p:spTgt>
                                        </p:tgtEl>
                                        <p:attrNameLst>
                                          <p:attrName>style.visibility</p:attrName>
                                        </p:attrNameLst>
                                      </p:cBhvr>
                                      <p:to>
                                        <p:strVal val="visible"/>
                                      </p:to>
                                    </p:set>
                                  </p:childTnLst>
                                </p:cTn>
                              </p:par>
                            </p:childTnLst>
                          </p:cTn>
                        </p:par>
                        <p:par>
                          <p:cTn id="37" fill="hold">
                            <p:stCondLst>
                              <p:cond delay="2800"/>
                            </p:stCondLst>
                            <p:childTnLst>
                              <p:par>
                                <p:cTn id="38" presetID="1" presetClass="entr" presetSubtype="0" fill="hold" grpId="0" nodeType="afterEffect">
                                  <p:stCondLst>
                                    <p:cond delay="100"/>
                                  </p:stCondLst>
                                  <p:childTnLst>
                                    <p:set>
                                      <p:cBhvr>
                                        <p:cTn id="39" dur="1" fill="hold">
                                          <p:stCondLst>
                                            <p:cond delay="0"/>
                                          </p:stCondLst>
                                        </p:cTn>
                                        <p:tgtEl>
                                          <p:spTgt spid="4">
                                            <p:graphicEl>
                                              <a:chart seriesIdx="-4" categoryIdx="11" bldStep="category"/>
                                            </p:graphicEl>
                                          </p:spTgt>
                                        </p:tgtEl>
                                        <p:attrNameLst>
                                          <p:attrName>style.visibility</p:attrName>
                                        </p:attrNameLst>
                                      </p:cBhvr>
                                      <p:to>
                                        <p:strVal val="visible"/>
                                      </p:to>
                                    </p:set>
                                  </p:childTnLst>
                                </p:cTn>
                              </p:par>
                            </p:childTnLst>
                          </p:cTn>
                        </p:par>
                        <p:par>
                          <p:cTn id="40" fill="hold">
                            <p:stCondLst>
                              <p:cond delay="2900"/>
                            </p:stCondLst>
                            <p:childTnLst>
                              <p:par>
                                <p:cTn id="41" presetID="1" presetClass="entr" presetSubtype="0" fill="hold" grpId="0" nodeType="afterEffect">
                                  <p:stCondLst>
                                    <p:cond delay="200"/>
                                  </p:stCondLst>
                                  <p:childTnLst>
                                    <p:set>
                                      <p:cBhvr>
                                        <p:cTn id="42" dur="1" fill="hold">
                                          <p:stCondLst>
                                            <p:cond delay="0"/>
                                          </p:stCondLst>
                                        </p:cTn>
                                        <p:tgtEl>
                                          <p:spTgt spid="4">
                                            <p:graphicEl>
                                              <a:chart seriesIdx="-4" categoryIdx="12" bldStep="category"/>
                                            </p:graphicEl>
                                          </p:spTgt>
                                        </p:tgtEl>
                                        <p:attrNameLst>
                                          <p:attrName>style.visibility</p:attrName>
                                        </p:attrNameLst>
                                      </p:cBhvr>
                                      <p:to>
                                        <p:strVal val="visible"/>
                                      </p:to>
                                    </p:set>
                                  </p:childTnLst>
                                </p:cTn>
                              </p:par>
                            </p:childTnLst>
                          </p:cTn>
                        </p:par>
                        <p:par>
                          <p:cTn id="43" fill="hold">
                            <p:stCondLst>
                              <p:cond delay="3100"/>
                            </p:stCondLst>
                            <p:childTnLst>
                              <p:par>
                                <p:cTn id="44" presetID="1" presetClass="entr" presetSubtype="0" fill="hold" grpId="0" nodeType="afterEffect">
                                  <p:stCondLst>
                                    <p:cond delay="200"/>
                                  </p:stCondLst>
                                  <p:childTnLst>
                                    <p:set>
                                      <p:cBhvr>
                                        <p:cTn id="45" dur="1" fill="hold">
                                          <p:stCondLst>
                                            <p:cond delay="0"/>
                                          </p:stCondLst>
                                        </p:cTn>
                                        <p:tgtEl>
                                          <p:spTgt spid="4">
                                            <p:graphicEl>
                                              <a:chart seriesIdx="-4" categoryIdx="13" bldStep="category"/>
                                            </p:graphicEl>
                                          </p:spTgt>
                                        </p:tgtEl>
                                        <p:attrNameLst>
                                          <p:attrName>style.visibility</p:attrName>
                                        </p:attrNameLst>
                                      </p:cBhvr>
                                      <p:to>
                                        <p:strVal val="visible"/>
                                      </p:to>
                                    </p:set>
                                  </p:childTnLst>
                                </p:cTn>
                              </p:par>
                            </p:childTnLst>
                          </p:cTn>
                        </p:par>
                        <p:par>
                          <p:cTn id="46" fill="hold">
                            <p:stCondLst>
                              <p:cond delay="3300"/>
                            </p:stCondLst>
                            <p:childTnLst>
                              <p:par>
                                <p:cTn id="47" presetID="1" presetClass="entr" presetSubtype="0" fill="hold" grpId="0" nodeType="afterEffect">
                                  <p:stCondLst>
                                    <p:cond delay="0"/>
                                  </p:stCondLst>
                                  <p:childTnLst>
                                    <p:set>
                                      <p:cBhvr>
                                        <p:cTn id="48" dur="1" fill="hold">
                                          <p:stCondLst>
                                            <p:cond delay="0"/>
                                          </p:stCondLst>
                                        </p:cTn>
                                        <p:tgtEl>
                                          <p:spTgt spid="4">
                                            <p:graphicEl>
                                              <a:chart seriesIdx="-4" categoryIdx="14" bldStep="category"/>
                                            </p:graphicEl>
                                          </p:spTgt>
                                        </p:tgtEl>
                                        <p:attrNameLst>
                                          <p:attrName>style.visibility</p:attrName>
                                        </p:attrNameLst>
                                      </p:cBhvr>
                                      <p:to>
                                        <p:strVal val="visible"/>
                                      </p:to>
                                    </p:set>
                                  </p:childTnLst>
                                </p:cTn>
                              </p:par>
                            </p:childTnLst>
                          </p:cTn>
                        </p:par>
                        <p:par>
                          <p:cTn id="49" fill="hold">
                            <p:stCondLst>
                              <p:cond delay="3300"/>
                            </p:stCondLst>
                            <p:childTnLst>
                              <p:par>
                                <p:cTn id="50" presetID="1" presetClass="entr" presetSubtype="0" fill="hold" grpId="0" nodeType="afterEffect">
                                  <p:stCondLst>
                                    <p:cond delay="200"/>
                                  </p:stCondLst>
                                  <p:childTnLst>
                                    <p:set>
                                      <p:cBhvr>
                                        <p:cTn id="51" dur="1" fill="hold">
                                          <p:stCondLst>
                                            <p:cond delay="0"/>
                                          </p:stCondLst>
                                        </p:cTn>
                                        <p:tgtEl>
                                          <p:spTgt spid="4">
                                            <p:graphicEl>
                                              <a:chart seriesIdx="-4" categoryIdx="15" bldStep="category"/>
                                            </p:graphicEl>
                                          </p:spTgt>
                                        </p:tgtEl>
                                        <p:attrNameLst>
                                          <p:attrName>style.visibility</p:attrName>
                                        </p:attrNameLst>
                                      </p:cBhvr>
                                      <p:to>
                                        <p:strVal val="visible"/>
                                      </p:to>
                                    </p:set>
                                  </p:childTnLst>
                                </p:cTn>
                              </p:par>
                            </p:childTnLst>
                          </p:cTn>
                        </p:par>
                        <p:par>
                          <p:cTn id="52" fill="hold">
                            <p:stCondLst>
                              <p:cond delay="3500"/>
                            </p:stCondLst>
                            <p:childTnLst>
                              <p:par>
                                <p:cTn id="53" presetID="1" presetClass="entr" presetSubtype="0" fill="hold" grpId="0" nodeType="afterEffect">
                                  <p:stCondLst>
                                    <p:cond delay="200"/>
                                  </p:stCondLst>
                                  <p:childTnLst>
                                    <p:set>
                                      <p:cBhvr>
                                        <p:cTn id="54" dur="1" fill="hold">
                                          <p:stCondLst>
                                            <p:cond delay="0"/>
                                          </p:stCondLst>
                                        </p:cTn>
                                        <p:tgtEl>
                                          <p:spTgt spid="4">
                                            <p:graphicEl>
                                              <a:chart seriesIdx="-4" categoryIdx="16" bldStep="category"/>
                                            </p:graphicEl>
                                          </p:spTgt>
                                        </p:tgtEl>
                                        <p:attrNameLst>
                                          <p:attrName>style.visibility</p:attrName>
                                        </p:attrNameLst>
                                      </p:cBhvr>
                                      <p:to>
                                        <p:strVal val="visible"/>
                                      </p:to>
                                    </p:set>
                                  </p:childTnLst>
                                </p:cTn>
                              </p:par>
                            </p:childTnLst>
                          </p:cTn>
                        </p:par>
                        <p:par>
                          <p:cTn id="55" fill="hold">
                            <p:stCondLst>
                              <p:cond delay="3700"/>
                            </p:stCondLst>
                            <p:childTnLst>
                              <p:par>
                                <p:cTn id="56" presetID="1" presetClass="entr" presetSubtype="0" fill="hold" grpId="0" nodeType="afterEffect">
                                  <p:stCondLst>
                                    <p:cond delay="200"/>
                                  </p:stCondLst>
                                  <p:childTnLst>
                                    <p:set>
                                      <p:cBhvr>
                                        <p:cTn id="57" dur="1" fill="hold">
                                          <p:stCondLst>
                                            <p:cond delay="0"/>
                                          </p:stCondLst>
                                        </p:cTn>
                                        <p:tgtEl>
                                          <p:spTgt spid="4">
                                            <p:graphicEl>
                                              <a:chart seriesIdx="-4" categoryIdx="17" bldStep="category"/>
                                            </p:graphicEl>
                                          </p:spTgt>
                                        </p:tgtEl>
                                        <p:attrNameLst>
                                          <p:attrName>style.visibility</p:attrName>
                                        </p:attrNameLst>
                                      </p:cBhvr>
                                      <p:to>
                                        <p:strVal val="visible"/>
                                      </p:to>
                                    </p:set>
                                  </p:childTnLst>
                                </p:cTn>
                              </p:par>
                            </p:childTnLst>
                          </p:cTn>
                        </p:par>
                        <p:par>
                          <p:cTn id="58" fill="hold">
                            <p:stCondLst>
                              <p:cond delay="3900"/>
                            </p:stCondLst>
                            <p:childTnLst>
                              <p:par>
                                <p:cTn id="59" presetID="1" presetClass="entr" presetSubtype="0" fill="hold" grpId="0" nodeType="afterEffect">
                                  <p:stCondLst>
                                    <p:cond delay="200"/>
                                  </p:stCondLst>
                                  <p:childTnLst>
                                    <p:set>
                                      <p:cBhvr>
                                        <p:cTn id="60" dur="1" fill="hold">
                                          <p:stCondLst>
                                            <p:cond delay="0"/>
                                          </p:stCondLst>
                                        </p:cTn>
                                        <p:tgtEl>
                                          <p:spTgt spid="4">
                                            <p:graphicEl>
                                              <a:chart seriesIdx="-4" categoryIdx="18"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animBg="0"/>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idx="4294967295"/>
          </p:nvPr>
        </p:nvSpPr>
        <p:spPr/>
        <p:txBody>
          <a:bodyPr lIns="91440" tIns="45720" rIns="91440" bIns="45720" anchor="ctr"/>
          <a:lstStyle/>
          <a:p>
            <a:r>
              <a:rPr lang="en-US" sz="2400" dirty="0" smtClean="0"/>
              <a:t/>
            </a:r>
            <a:br>
              <a:rPr lang="en-US" sz="2400" dirty="0" smtClean="0"/>
            </a:br>
            <a:r>
              <a:rPr lang="en-US" sz="2400" dirty="0" smtClean="0"/>
              <a:t>Forecast:  E-book availability</a:t>
            </a:r>
            <a:br>
              <a:rPr lang="en-US" sz="2400" dirty="0" smtClean="0"/>
            </a:br>
            <a:endParaRPr lang="en-US" sz="2400" dirty="0" smtClean="0"/>
          </a:p>
        </p:txBody>
      </p:sp>
      <p:sp>
        <p:nvSpPr>
          <p:cNvPr id="58370" name="Text Box 4"/>
          <p:cNvSpPr txBox="1">
            <a:spLocks noChangeArrowheads="1"/>
          </p:cNvSpPr>
          <p:nvPr/>
        </p:nvSpPr>
        <p:spPr bwMode="auto">
          <a:xfrm>
            <a:off x="577884" y="1574589"/>
            <a:ext cx="996950" cy="366713"/>
          </a:xfrm>
          <a:prstGeom prst="rect">
            <a:avLst/>
          </a:prstGeom>
          <a:noFill/>
          <a:ln w="9525">
            <a:noFill/>
            <a:miter lim="800000"/>
            <a:headEnd/>
            <a:tailEnd/>
          </a:ln>
        </p:spPr>
        <p:txBody>
          <a:bodyPr wrap="none">
            <a:spAutoFit/>
          </a:bodyPr>
          <a:lstStyle/>
          <a:p>
            <a:r>
              <a:rPr lang="en-US" dirty="0">
                <a:latin typeface="Calibri" pitchFamily="34" charset="0"/>
              </a:rPr>
              <a:t>Current*</a:t>
            </a:r>
          </a:p>
        </p:txBody>
      </p:sp>
      <p:grpSp>
        <p:nvGrpSpPr>
          <p:cNvPr id="2" name="Group 47"/>
          <p:cNvGrpSpPr>
            <a:grpSpLocks/>
          </p:cNvGrpSpPr>
          <p:nvPr/>
        </p:nvGrpSpPr>
        <p:grpSpPr bwMode="auto">
          <a:xfrm>
            <a:off x="2005013" y="2376488"/>
            <a:ext cx="1284288" cy="2195512"/>
            <a:chOff x="1263" y="1497"/>
            <a:chExt cx="809" cy="1383"/>
          </a:xfrm>
        </p:grpSpPr>
        <p:sp>
          <p:nvSpPr>
            <p:cNvPr id="58410" name="Text Box 5"/>
            <p:cNvSpPr txBox="1">
              <a:spLocks noChangeArrowheads="1"/>
            </p:cNvSpPr>
            <p:nvPr/>
          </p:nvSpPr>
          <p:spPr bwMode="auto">
            <a:xfrm>
              <a:off x="1316" y="1497"/>
              <a:ext cx="492" cy="231"/>
            </a:xfrm>
            <a:prstGeom prst="rect">
              <a:avLst/>
            </a:prstGeom>
            <a:noFill/>
            <a:ln w="9525">
              <a:noFill/>
              <a:miter lim="800000"/>
              <a:headEnd/>
              <a:tailEnd/>
            </a:ln>
          </p:spPr>
          <p:txBody>
            <a:bodyPr wrap="none">
              <a:spAutoFit/>
            </a:bodyPr>
            <a:lstStyle/>
            <a:p>
              <a:r>
                <a:rPr lang="en-US" dirty="0">
                  <a:latin typeface="Calibri" pitchFamily="34" charset="0"/>
                </a:rPr>
                <a:t>Trade:</a:t>
              </a:r>
            </a:p>
          </p:txBody>
        </p:sp>
        <p:sp>
          <p:nvSpPr>
            <p:cNvPr id="58411" name="Text Box 6"/>
            <p:cNvSpPr txBox="1">
              <a:spLocks noChangeArrowheads="1"/>
            </p:cNvSpPr>
            <p:nvPr/>
          </p:nvSpPr>
          <p:spPr bwMode="auto">
            <a:xfrm>
              <a:off x="1324" y="1824"/>
              <a:ext cx="748" cy="231"/>
            </a:xfrm>
            <a:prstGeom prst="rect">
              <a:avLst/>
            </a:prstGeom>
            <a:noFill/>
            <a:ln w="9525">
              <a:noFill/>
              <a:miter lim="800000"/>
              <a:headEnd/>
              <a:tailEnd/>
            </a:ln>
          </p:spPr>
          <p:txBody>
            <a:bodyPr wrap="none">
              <a:spAutoFit/>
            </a:bodyPr>
            <a:lstStyle/>
            <a:p>
              <a:r>
                <a:rPr lang="en-US" dirty="0" err="1">
                  <a:latin typeface="Calibri" pitchFamily="34" charset="0"/>
                </a:rPr>
                <a:t>Acad</a:t>
              </a:r>
              <a:r>
                <a:rPr lang="en-US" dirty="0">
                  <a:latin typeface="Calibri" pitchFamily="34" charset="0"/>
                </a:rPr>
                <a:t>/Prof:</a:t>
              </a:r>
            </a:p>
          </p:txBody>
        </p:sp>
        <p:sp>
          <p:nvSpPr>
            <p:cNvPr id="58412" name="Text Box 7"/>
            <p:cNvSpPr txBox="1">
              <a:spLocks noChangeArrowheads="1"/>
            </p:cNvSpPr>
            <p:nvPr/>
          </p:nvSpPr>
          <p:spPr bwMode="auto">
            <a:xfrm>
              <a:off x="1263" y="2250"/>
              <a:ext cx="780" cy="233"/>
            </a:xfrm>
            <a:prstGeom prst="rect">
              <a:avLst/>
            </a:prstGeom>
            <a:noFill/>
            <a:ln w="9525">
              <a:noFill/>
              <a:miter lim="800000"/>
              <a:headEnd/>
              <a:tailEnd/>
            </a:ln>
          </p:spPr>
          <p:txBody>
            <a:bodyPr wrap="none">
              <a:spAutoFit/>
            </a:bodyPr>
            <a:lstStyle/>
            <a:p>
              <a:r>
                <a:rPr lang="en-US" dirty="0">
                  <a:latin typeface="Calibri" pitchFamily="34" charset="0"/>
                </a:rPr>
                <a:t>Text books:</a:t>
              </a:r>
            </a:p>
          </p:txBody>
        </p:sp>
        <p:sp>
          <p:nvSpPr>
            <p:cNvPr id="58413" name="Text Box 9"/>
            <p:cNvSpPr txBox="1">
              <a:spLocks noChangeArrowheads="1"/>
            </p:cNvSpPr>
            <p:nvPr/>
          </p:nvSpPr>
          <p:spPr bwMode="auto">
            <a:xfrm>
              <a:off x="1432" y="2649"/>
              <a:ext cx="380" cy="231"/>
            </a:xfrm>
            <a:prstGeom prst="rect">
              <a:avLst/>
            </a:prstGeom>
            <a:noFill/>
            <a:ln w="9525">
              <a:noFill/>
              <a:miter lim="800000"/>
              <a:headEnd/>
              <a:tailEnd/>
            </a:ln>
          </p:spPr>
          <p:txBody>
            <a:bodyPr wrap="none">
              <a:spAutoFit/>
            </a:bodyPr>
            <a:lstStyle/>
            <a:p>
              <a:r>
                <a:rPr lang="en-US">
                  <a:latin typeface="Calibri" pitchFamily="34" charset="0"/>
                </a:rPr>
                <a:t>H/S:</a:t>
              </a:r>
            </a:p>
          </p:txBody>
        </p:sp>
      </p:grpSp>
      <p:sp>
        <p:nvSpPr>
          <p:cNvPr id="58372" name="Text Box 11"/>
          <p:cNvSpPr txBox="1">
            <a:spLocks noChangeArrowheads="1"/>
          </p:cNvSpPr>
          <p:nvPr/>
        </p:nvSpPr>
        <p:spPr bwMode="auto">
          <a:xfrm>
            <a:off x="6283764" y="1574589"/>
            <a:ext cx="1244600" cy="366713"/>
          </a:xfrm>
          <a:prstGeom prst="rect">
            <a:avLst/>
          </a:prstGeom>
          <a:noFill/>
          <a:ln w="9525">
            <a:noFill/>
            <a:miter lim="800000"/>
            <a:headEnd/>
            <a:tailEnd/>
          </a:ln>
        </p:spPr>
        <p:txBody>
          <a:bodyPr wrap="none">
            <a:spAutoFit/>
          </a:bodyPr>
          <a:lstStyle/>
          <a:p>
            <a:r>
              <a:rPr lang="en-US" dirty="0">
                <a:latin typeface="Calibri" pitchFamily="34" charset="0"/>
              </a:rPr>
              <a:t>Ten Years#</a:t>
            </a:r>
          </a:p>
        </p:txBody>
      </p:sp>
      <p:grpSp>
        <p:nvGrpSpPr>
          <p:cNvPr id="3" name="Group 19"/>
          <p:cNvGrpSpPr>
            <a:grpSpLocks/>
          </p:cNvGrpSpPr>
          <p:nvPr/>
        </p:nvGrpSpPr>
        <p:grpSpPr bwMode="auto">
          <a:xfrm>
            <a:off x="3979415" y="1574589"/>
            <a:ext cx="1295400" cy="844550"/>
            <a:chOff x="2546" y="1104"/>
            <a:chExt cx="816" cy="532"/>
          </a:xfrm>
        </p:grpSpPr>
        <p:sp>
          <p:nvSpPr>
            <p:cNvPr id="58407" name="Text Box 10"/>
            <p:cNvSpPr txBox="1">
              <a:spLocks noChangeArrowheads="1"/>
            </p:cNvSpPr>
            <p:nvPr/>
          </p:nvSpPr>
          <p:spPr bwMode="auto">
            <a:xfrm>
              <a:off x="2546" y="1104"/>
              <a:ext cx="816" cy="231"/>
            </a:xfrm>
            <a:prstGeom prst="rect">
              <a:avLst/>
            </a:prstGeom>
            <a:noFill/>
            <a:ln w="9525">
              <a:noFill/>
              <a:miter lim="800000"/>
              <a:headEnd/>
              <a:tailEnd/>
            </a:ln>
          </p:spPr>
          <p:txBody>
            <a:bodyPr wrap="none">
              <a:spAutoFit/>
            </a:bodyPr>
            <a:lstStyle/>
            <a:p>
              <a:r>
                <a:rPr lang="en-US" dirty="0">
                  <a:latin typeface="Calibri" pitchFamily="34" charset="0"/>
                </a:rPr>
                <a:t>Five Years*</a:t>
              </a:r>
            </a:p>
          </p:txBody>
        </p:sp>
        <p:sp>
          <p:nvSpPr>
            <p:cNvPr id="58408" name="Text Box 12"/>
            <p:cNvSpPr txBox="1">
              <a:spLocks noChangeArrowheads="1"/>
            </p:cNvSpPr>
            <p:nvPr/>
          </p:nvSpPr>
          <p:spPr bwMode="auto">
            <a:xfrm>
              <a:off x="2560" y="1463"/>
              <a:ext cx="324" cy="173"/>
            </a:xfrm>
            <a:prstGeom prst="rect">
              <a:avLst/>
            </a:prstGeom>
            <a:noFill/>
            <a:ln w="9525">
              <a:noFill/>
              <a:miter lim="800000"/>
              <a:headEnd/>
              <a:tailEnd/>
            </a:ln>
          </p:spPr>
          <p:txBody>
            <a:bodyPr wrap="none">
              <a:spAutoFit/>
            </a:bodyPr>
            <a:lstStyle/>
            <a:p>
              <a:r>
                <a:rPr lang="en-US" sz="1200" u="sng" dirty="0">
                  <a:latin typeface="Calibri" pitchFamily="34" charset="0"/>
                </a:rPr>
                <a:t>Front</a:t>
              </a:r>
            </a:p>
          </p:txBody>
        </p:sp>
        <p:sp>
          <p:nvSpPr>
            <p:cNvPr id="58409" name="Text Box 13"/>
            <p:cNvSpPr txBox="1">
              <a:spLocks noChangeArrowheads="1"/>
            </p:cNvSpPr>
            <p:nvPr/>
          </p:nvSpPr>
          <p:spPr bwMode="auto">
            <a:xfrm>
              <a:off x="3009" y="1463"/>
              <a:ext cx="314" cy="173"/>
            </a:xfrm>
            <a:prstGeom prst="rect">
              <a:avLst/>
            </a:prstGeom>
            <a:noFill/>
            <a:ln w="9525">
              <a:noFill/>
              <a:miter lim="800000"/>
              <a:headEnd/>
              <a:tailEnd/>
            </a:ln>
          </p:spPr>
          <p:txBody>
            <a:bodyPr wrap="none">
              <a:spAutoFit/>
            </a:bodyPr>
            <a:lstStyle/>
            <a:p>
              <a:r>
                <a:rPr lang="en-US" sz="1200" u="sng" dirty="0">
                  <a:latin typeface="Calibri" pitchFamily="34" charset="0"/>
                </a:rPr>
                <a:t>Back</a:t>
              </a:r>
            </a:p>
          </p:txBody>
        </p:sp>
      </p:grpSp>
      <p:sp>
        <p:nvSpPr>
          <p:cNvPr id="58374" name="Line 14"/>
          <p:cNvSpPr>
            <a:spLocks noChangeShapeType="1"/>
          </p:cNvSpPr>
          <p:nvPr/>
        </p:nvSpPr>
        <p:spPr bwMode="auto">
          <a:xfrm>
            <a:off x="3573471" y="1859883"/>
            <a:ext cx="0" cy="2819400"/>
          </a:xfrm>
          <a:prstGeom prst="line">
            <a:avLst/>
          </a:prstGeom>
          <a:noFill/>
          <a:ln w="28575">
            <a:solidFill>
              <a:schemeClr val="tx1"/>
            </a:solidFill>
            <a:round/>
            <a:headEnd/>
            <a:tailEnd/>
          </a:ln>
        </p:spPr>
        <p:txBody>
          <a:bodyPr wrap="none" anchor="ctr">
            <a:spAutoFit/>
          </a:bodyPr>
          <a:lstStyle/>
          <a:p>
            <a:endParaRPr lang="en-US"/>
          </a:p>
        </p:txBody>
      </p:sp>
      <p:sp>
        <p:nvSpPr>
          <p:cNvPr id="58375" name="Line 16"/>
          <p:cNvSpPr>
            <a:spLocks noChangeShapeType="1"/>
          </p:cNvSpPr>
          <p:nvPr/>
        </p:nvSpPr>
        <p:spPr bwMode="auto">
          <a:xfrm>
            <a:off x="5943600" y="1905000"/>
            <a:ext cx="0" cy="2819400"/>
          </a:xfrm>
          <a:prstGeom prst="line">
            <a:avLst/>
          </a:prstGeom>
          <a:noFill/>
          <a:ln w="28575">
            <a:solidFill>
              <a:schemeClr val="tx1"/>
            </a:solidFill>
            <a:round/>
            <a:headEnd/>
            <a:tailEnd/>
          </a:ln>
        </p:spPr>
        <p:txBody>
          <a:bodyPr wrap="none" anchor="ctr">
            <a:spAutoFit/>
          </a:bodyPr>
          <a:lstStyle/>
          <a:p>
            <a:endParaRPr lang="en-US"/>
          </a:p>
        </p:txBody>
      </p:sp>
      <p:sp>
        <p:nvSpPr>
          <p:cNvPr id="58376" name="Line 17"/>
          <p:cNvSpPr>
            <a:spLocks noChangeShapeType="1"/>
          </p:cNvSpPr>
          <p:nvPr/>
        </p:nvSpPr>
        <p:spPr bwMode="auto">
          <a:xfrm>
            <a:off x="8077200" y="1905000"/>
            <a:ext cx="0" cy="2819400"/>
          </a:xfrm>
          <a:prstGeom prst="line">
            <a:avLst/>
          </a:prstGeom>
          <a:noFill/>
          <a:ln w="28575">
            <a:solidFill>
              <a:schemeClr val="tx1"/>
            </a:solidFill>
            <a:round/>
            <a:headEnd/>
            <a:tailEnd/>
          </a:ln>
        </p:spPr>
        <p:txBody>
          <a:bodyPr wrap="none" anchor="ctr">
            <a:spAutoFit/>
          </a:bodyPr>
          <a:lstStyle/>
          <a:p>
            <a:endParaRPr lang="en-US"/>
          </a:p>
        </p:txBody>
      </p:sp>
      <p:sp>
        <p:nvSpPr>
          <p:cNvPr id="58377" name="Line 18"/>
          <p:cNvSpPr>
            <a:spLocks noChangeShapeType="1"/>
          </p:cNvSpPr>
          <p:nvPr/>
        </p:nvSpPr>
        <p:spPr bwMode="auto">
          <a:xfrm>
            <a:off x="1905000" y="1905000"/>
            <a:ext cx="0" cy="2819400"/>
          </a:xfrm>
          <a:prstGeom prst="line">
            <a:avLst/>
          </a:prstGeom>
          <a:noFill/>
          <a:ln w="28575">
            <a:solidFill>
              <a:schemeClr val="tx1"/>
            </a:solidFill>
            <a:round/>
            <a:headEnd/>
            <a:tailEnd/>
          </a:ln>
        </p:spPr>
        <p:txBody>
          <a:bodyPr wrap="none" anchor="ctr">
            <a:spAutoFit/>
          </a:bodyPr>
          <a:lstStyle/>
          <a:p>
            <a:endParaRPr lang="en-US"/>
          </a:p>
        </p:txBody>
      </p:sp>
      <p:sp>
        <p:nvSpPr>
          <p:cNvPr id="58378" name="Text Box 21"/>
          <p:cNvSpPr txBox="1">
            <a:spLocks noChangeArrowheads="1"/>
          </p:cNvSpPr>
          <p:nvPr/>
        </p:nvSpPr>
        <p:spPr bwMode="auto">
          <a:xfrm>
            <a:off x="2147001" y="1574589"/>
            <a:ext cx="984250" cy="366713"/>
          </a:xfrm>
          <a:prstGeom prst="rect">
            <a:avLst/>
          </a:prstGeom>
          <a:noFill/>
          <a:ln w="9525">
            <a:noFill/>
            <a:miter lim="800000"/>
            <a:headEnd/>
            <a:tailEnd/>
          </a:ln>
        </p:spPr>
        <p:txBody>
          <a:bodyPr wrap="none">
            <a:spAutoFit/>
          </a:bodyPr>
          <a:lstStyle/>
          <a:p>
            <a:r>
              <a:rPr lang="en-US" dirty="0">
                <a:latin typeface="Calibri" pitchFamily="34" charset="0"/>
              </a:rPr>
              <a:t>Segment</a:t>
            </a:r>
          </a:p>
        </p:txBody>
      </p:sp>
      <p:sp>
        <p:nvSpPr>
          <p:cNvPr id="58379" name="Line 22"/>
          <p:cNvSpPr>
            <a:spLocks noChangeShapeType="1"/>
          </p:cNvSpPr>
          <p:nvPr/>
        </p:nvSpPr>
        <p:spPr bwMode="auto">
          <a:xfrm>
            <a:off x="533400" y="2057400"/>
            <a:ext cx="1219200" cy="0"/>
          </a:xfrm>
          <a:prstGeom prst="line">
            <a:avLst/>
          </a:prstGeom>
          <a:noFill/>
          <a:ln w="28575">
            <a:solidFill>
              <a:schemeClr val="tx1"/>
            </a:solidFill>
            <a:round/>
            <a:headEnd/>
            <a:tailEnd/>
          </a:ln>
        </p:spPr>
        <p:txBody>
          <a:bodyPr wrap="none" anchor="ctr">
            <a:spAutoFit/>
          </a:bodyPr>
          <a:lstStyle/>
          <a:p>
            <a:endParaRPr lang="en-US"/>
          </a:p>
        </p:txBody>
      </p:sp>
      <p:sp>
        <p:nvSpPr>
          <p:cNvPr id="58380" name="Line 23"/>
          <p:cNvSpPr>
            <a:spLocks noChangeShapeType="1"/>
          </p:cNvSpPr>
          <p:nvPr/>
        </p:nvSpPr>
        <p:spPr bwMode="auto">
          <a:xfrm>
            <a:off x="2057400" y="2057400"/>
            <a:ext cx="1219200" cy="0"/>
          </a:xfrm>
          <a:prstGeom prst="line">
            <a:avLst/>
          </a:prstGeom>
          <a:noFill/>
          <a:ln w="28575">
            <a:solidFill>
              <a:schemeClr val="tx1"/>
            </a:solidFill>
            <a:round/>
            <a:headEnd/>
            <a:tailEnd/>
          </a:ln>
        </p:spPr>
        <p:txBody>
          <a:bodyPr wrap="none" anchor="ctr">
            <a:spAutoFit/>
          </a:bodyPr>
          <a:lstStyle/>
          <a:p>
            <a:endParaRPr lang="en-US"/>
          </a:p>
        </p:txBody>
      </p:sp>
      <p:sp>
        <p:nvSpPr>
          <p:cNvPr id="58381" name="Line 24"/>
          <p:cNvSpPr>
            <a:spLocks noChangeShapeType="1"/>
          </p:cNvSpPr>
          <p:nvPr/>
        </p:nvSpPr>
        <p:spPr bwMode="auto">
          <a:xfrm>
            <a:off x="3733800" y="2057400"/>
            <a:ext cx="1828800" cy="0"/>
          </a:xfrm>
          <a:prstGeom prst="line">
            <a:avLst/>
          </a:prstGeom>
          <a:noFill/>
          <a:ln w="28575">
            <a:solidFill>
              <a:schemeClr val="tx1"/>
            </a:solidFill>
            <a:round/>
            <a:headEnd/>
            <a:tailEnd/>
          </a:ln>
        </p:spPr>
        <p:txBody>
          <a:bodyPr anchor="ctr">
            <a:spAutoFit/>
          </a:bodyPr>
          <a:lstStyle/>
          <a:p>
            <a:endParaRPr lang="en-US"/>
          </a:p>
        </p:txBody>
      </p:sp>
      <p:sp>
        <p:nvSpPr>
          <p:cNvPr id="58382" name="Line 25"/>
          <p:cNvSpPr>
            <a:spLocks noChangeShapeType="1"/>
          </p:cNvSpPr>
          <p:nvPr/>
        </p:nvSpPr>
        <p:spPr bwMode="auto">
          <a:xfrm>
            <a:off x="6096000" y="2057400"/>
            <a:ext cx="1828800" cy="0"/>
          </a:xfrm>
          <a:prstGeom prst="line">
            <a:avLst/>
          </a:prstGeom>
          <a:noFill/>
          <a:ln w="28575">
            <a:solidFill>
              <a:schemeClr val="tx1"/>
            </a:solidFill>
            <a:round/>
            <a:headEnd/>
            <a:tailEnd/>
          </a:ln>
        </p:spPr>
        <p:txBody>
          <a:bodyPr anchor="ctr">
            <a:spAutoFit/>
          </a:bodyPr>
          <a:lstStyle/>
          <a:p>
            <a:endParaRPr lang="en-US"/>
          </a:p>
        </p:txBody>
      </p:sp>
      <p:grpSp>
        <p:nvGrpSpPr>
          <p:cNvPr id="4" name="Group 30"/>
          <p:cNvGrpSpPr>
            <a:grpSpLocks/>
          </p:cNvGrpSpPr>
          <p:nvPr/>
        </p:nvGrpSpPr>
        <p:grpSpPr bwMode="auto">
          <a:xfrm>
            <a:off x="990600" y="2390775"/>
            <a:ext cx="603250" cy="2181225"/>
            <a:chOff x="624" y="1497"/>
            <a:chExt cx="380" cy="1374"/>
          </a:xfrm>
        </p:grpSpPr>
        <p:sp>
          <p:nvSpPr>
            <p:cNvPr id="58403" name="Text Box 26"/>
            <p:cNvSpPr txBox="1">
              <a:spLocks noChangeArrowheads="1"/>
            </p:cNvSpPr>
            <p:nvPr/>
          </p:nvSpPr>
          <p:spPr bwMode="auto">
            <a:xfrm>
              <a:off x="624" y="1497"/>
              <a:ext cx="380" cy="231"/>
            </a:xfrm>
            <a:prstGeom prst="rect">
              <a:avLst/>
            </a:prstGeom>
            <a:noFill/>
            <a:ln w="9525">
              <a:noFill/>
              <a:miter lim="800000"/>
              <a:headEnd/>
              <a:tailEnd/>
            </a:ln>
          </p:spPr>
          <p:txBody>
            <a:bodyPr wrap="none">
              <a:spAutoFit/>
            </a:bodyPr>
            <a:lstStyle/>
            <a:p>
              <a:r>
                <a:rPr lang="en-US">
                  <a:latin typeface="Calibri" pitchFamily="34" charset="0"/>
                </a:rPr>
                <a:t>25%</a:t>
              </a:r>
            </a:p>
          </p:txBody>
        </p:sp>
        <p:sp>
          <p:nvSpPr>
            <p:cNvPr id="58404" name="Text Box 27"/>
            <p:cNvSpPr txBox="1">
              <a:spLocks noChangeArrowheads="1"/>
            </p:cNvSpPr>
            <p:nvPr/>
          </p:nvSpPr>
          <p:spPr bwMode="auto">
            <a:xfrm>
              <a:off x="624" y="1824"/>
              <a:ext cx="380" cy="231"/>
            </a:xfrm>
            <a:prstGeom prst="rect">
              <a:avLst/>
            </a:prstGeom>
            <a:noFill/>
            <a:ln w="9525">
              <a:noFill/>
              <a:miter lim="800000"/>
              <a:headEnd/>
              <a:tailEnd/>
            </a:ln>
          </p:spPr>
          <p:txBody>
            <a:bodyPr wrap="none">
              <a:spAutoFit/>
            </a:bodyPr>
            <a:lstStyle/>
            <a:p>
              <a:r>
                <a:rPr lang="en-US">
                  <a:latin typeface="Calibri" pitchFamily="34" charset="0"/>
                </a:rPr>
                <a:t>10%</a:t>
              </a:r>
            </a:p>
          </p:txBody>
        </p:sp>
        <p:sp>
          <p:nvSpPr>
            <p:cNvPr id="58405" name="Text Box 28"/>
            <p:cNvSpPr txBox="1">
              <a:spLocks noChangeArrowheads="1"/>
            </p:cNvSpPr>
            <p:nvPr/>
          </p:nvSpPr>
          <p:spPr bwMode="auto">
            <a:xfrm>
              <a:off x="624" y="2448"/>
              <a:ext cx="380" cy="231"/>
            </a:xfrm>
            <a:prstGeom prst="rect">
              <a:avLst/>
            </a:prstGeom>
            <a:noFill/>
            <a:ln w="9525">
              <a:noFill/>
              <a:miter lim="800000"/>
              <a:headEnd/>
              <a:tailEnd/>
            </a:ln>
          </p:spPr>
          <p:txBody>
            <a:bodyPr wrap="none">
              <a:spAutoFit/>
            </a:bodyPr>
            <a:lstStyle/>
            <a:p>
              <a:r>
                <a:rPr lang="en-US">
                  <a:latin typeface="Calibri" pitchFamily="34" charset="0"/>
                </a:rPr>
                <a:t>20%</a:t>
              </a:r>
            </a:p>
          </p:txBody>
        </p:sp>
        <p:sp>
          <p:nvSpPr>
            <p:cNvPr id="58406" name="Text Box 29"/>
            <p:cNvSpPr txBox="1">
              <a:spLocks noChangeArrowheads="1"/>
            </p:cNvSpPr>
            <p:nvPr/>
          </p:nvSpPr>
          <p:spPr bwMode="auto">
            <a:xfrm>
              <a:off x="624" y="2640"/>
              <a:ext cx="380" cy="231"/>
            </a:xfrm>
            <a:prstGeom prst="rect">
              <a:avLst/>
            </a:prstGeom>
            <a:noFill/>
            <a:ln w="9525">
              <a:noFill/>
              <a:miter lim="800000"/>
              <a:headEnd/>
              <a:tailEnd/>
            </a:ln>
          </p:spPr>
          <p:txBody>
            <a:bodyPr wrap="none">
              <a:spAutoFit/>
            </a:bodyPr>
            <a:lstStyle/>
            <a:p>
              <a:r>
                <a:rPr lang="en-US">
                  <a:latin typeface="Calibri" pitchFamily="34" charset="0"/>
                </a:rPr>
                <a:t>  1%</a:t>
              </a:r>
            </a:p>
          </p:txBody>
        </p:sp>
      </p:grpSp>
      <p:grpSp>
        <p:nvGrpSpPr>
          <p:cNvPr id="5" name="Group 31"/>
          <p:cNvGrpSpPr>
            <a:grpSpLocks/>
          </p:cNvGrpSpPr>
          <p:nvPr/>
        </p:nvGrpSpPr>
        <p:grpSpPr bwMode="auto">
          <a:xfrm>
            <a:off x="4006850" y="2390775"/>
            <a:ext cx="603250" cy="2181225"/>
            <a:chOff x="624" y="1497"/>
            <a:chExt cx="380" cy="1374"/>
          </a:xfrm>
        </p:grpSpPr>
        <p:sp>
          <p:nvSpPr>
            <p:cNvPr id="58399" name="Text Box 32"/>
            <p:cNvSpPr txBox="1">
              <a:spLocks noChangeArrowheads="1"/>
            </p:cNvSpPr>
            <p:nvPr/>
          </p:nvSpPr>
          <p:spPr bwMode="auto">
            <a:xfrm>
              <a:off x="624" y="1497"/>
              <a:ext cx="380" cy="231"/>
            </a:xfrm>
            <a:prstGeom prst="rect">
              <a:avLst/>
            </a:prstGeom>
            <a:noFill/>
            <a:ln w="9525">
              <a:noFill/>
              <a:miter lim="800000"/>
              <a:headEnd/>
              <a:tailEnd/>
            </a:ln>
          </p:spPr>
          <p:txBody>
            <a:bodyPr wrap="none">
              <a:spAutoFit/>
            </a:bodyPr>
            <a:lstStyle/>
            <a:p>
              <a:r>
                <a:rPr lang="en-US">
                  <a:latin typeface="Calibri" pitchFamily="34" charset="0"/>
                </a:rPr>
                <a:t>85%</a:t>
              </a:r>
            </a:p>
          </p:txBody>
        </p:sp>
        <p:sp>
          <p:nvSpPr>
            <p:cNvPr id="58400" name="Text Box 33"/>
            <p:cNvSpPr txBox="1">
              <a:spLocks noChangeArrowheads="1"/>
            </p:cNvSpPr>
            <p:nvPr/>
          </p:nvSpPr>
          <p:spPr bwMode="auto">
            <a:xfrm>
              <a:off x="624" y="1824"/>
              <a:ext cx="380" cy="231"/>
            </a:xfrm>
            <a:prstGeom prst="rect">
              <a:avLst/>
            </a:prstGeom>
            <a:noFill/>
            <a:ln w="9525">
              <a:noFill/>
              <a:miter lim="800000"/>
              <a:headEnd/>
              <a:tailEnd/>
            </a:ln>
          </p:spPr>
          <p:txBody>
            <a:bodyPr wrap="none">
              <a:spAutoFit/>
            </a:bodyPr>
            <a:lstStyle/>
            <a:p>
              <a:r>
                <a:rPr lang="en-US">
                  <a:latin typeface="Calibri" pitchFamily="34" charset="0"/>
                </a:rPr>
                <a:t>75%</a:t>
              </a:r>
            </a:p>
          </p:txBody>
        </p:sp>
        <p:sp>
          <p:nvSpPr>
            <p:cNvPr id="58401" name="Text Box 34"/>
            <p:cNvSpPr txBox="1">
              <a:spLocks noChangeArrowheads="1"/>
            </p:cNvSpPr>
            <p:nvPr/>
          </p:nvSpPr>
          <p:spPr bwMode="auto">
            <a:xfrm>
              <a:off x="624" y="2448"/>
              <a:ext cx="380" cy="231"/>
            </a:xfrm>
            <a:prstGeom prst="rect">
              <a:avLst/>
            </a:prstGeom>
            <a:noFill/>
            <a:ln w="9525">
              <a:noFill/>
              <a:miter lim="800000"/>
              <a:headEnd/>
              <a:tailEnd/>
            </a:ln>
          </p:spPr>
          <p:txBody>
            <a:bodyPr wrap="none">
              <a:spAutoFit/>
            </a:bodyPr>
            <a:lstStyle/>
            <a:p>
              <a:r>
                <a:rPr lang="en-US">
                  <a:latin typeface="Calibri" pitchFamily="34" charset="0"/>
                </a:rPr>
                <a:t>90%</a:t>
              </a:r>
            </a:p>
          </p:txBody>
        </p:sp>
        <p:sp>
          <p:nvSpPr>
            <p:cNvPr id="58402" name="Text Box 35"/>
            <p:cNvSpPr txBox="1">
              <a:spLocks noChangeArrowheads="1"/>
            </p:cNvSpPr>
            <p:nvPr/>
          </p:nvSpPr>
          <p:spPr bwMode="auto">
            <a:xfrm>
              <a:off x="624" y="2640"/>
              <a:ext cx="380" cy="231"/>
            </a:xfrm>
            <a:prstGeom prst="rect">
              <a:avLst/>
            </a:prstGeom>
            <a:noFill/>
            <a:ln w="9525">
              <a:noFill/>
              <a:miter lim="800000"/>
              <a:headEnd/>
              <a:tailEnd/>
            </a:ln>
          </p:spPr>
          <p:txBody>
            <a:bodyPr wrap="none">
              <a:spAutoFit/>
            </a:bodyPr>
            <a:lstStyle/>
            <a:p>
              <a:r>
                <a:rPr lang="en-US">
                  <a:latin typeface="Calibri" pitchFamily="34" charset="0"/>
                </a:rPr>
                <a:t>20%</a:t>
              </a:r>
            </a:p>
          </p:txBody>
        </p:sp>
      </p:grpSp>
      <p:grpSp>
        <p:nvGrpSpPr>
          <p:cNvPr id="6" name="Group 36"/>
          <p:cNvGrpSpPr>
            <a:grpSpLocks/>
          </p:cNvGrpSpPr>
          <p:nvPr/>
        </p:nvGrpSpPr>
        <p:grpSpPr bwMode="auto">
          <a:xfrm>
            <a:off x="6651625" y="2390775"/>
            <a:ext cx="717550" cy="2181225"/>
            <a:chOff x="624" y="1497"/>
            <a:chExt cx="452" cy="1374"/>
          </a:xfrm>
        </p:grpSpPr>
        <p:sp>
          <p:nvSpPr>
            <p:cNvPr id="58395" name="Text Box 37"/>
            <p:cNvSpPr txBox="1">
              <a:spLocks noChangeArrowheads="1"/>
            </p:cNvSpPr>
            <p:nvPr/>
          </p:nvSpPr>
          <p:spPr bwMode="auto">
            <a:xfrm>
              <a:off x="624" y="1497"/>
              <a:ext cx="452" cy="231"/>
            </a:xfrm>
            <a:prstGeom prst="rect">
              <a:avLst/>
            </a:prstGeom>
            <a:noFill/>
            <a:ln w="9525">
              <a:noFill/>
              <a:miter lim="800000"/>
              <a:headEnd/>
              <a:tailEnd/>
            </a:ln>
          </p:spPr>
          <p:txBody>
            <a:bodyPr wrap="none">
              <a:spAutoFit/>
            </a:bodyPr>
            <a:lstStyle/>
            <a:p>
              <a:r>
                <a:rPr lang="en-US">
                  <a:latin typeface="Calibri" pitchFamily="34" charset="0"/>
                </a:rPr>
                <a:t>100%</a:t>
              </a:r>
            </a:p>
          </p:txBody>
        </p:sp>
        <p:sp>
          <p:nvSpPr>
            <p:cNvPr id="58396" name="Text Box 38"/>
            <p:cNvSpPr txBox="1">
              <a:spLocks noChangeArrowheads="1"/>
            </p:cNvSpPr>
            <p:nvPr/>
          </p:nvSpPr>
          <p:spPr bwMode="auto">
            <a:xfrm>
              <a:off x="624" y="1824"/>
              <a:ext cx="452" cy="231"/>
            </a:xfrm>
            <a:prstGeom prst="rect">
              <a:avLst/>
            </a:prstGeom>
            <a:noFill/>
            <a:ln w="9525">
              <a:noFill/>
              <a:miter lim="800000"/>
              <a:headEnd/>
              <a:tailEnd/>
            </a:ln>
          </p:spPr>
          <p:txBody>
            <a:bodyPr wrap="none">
              <a:spAutoFit/>
            </a:bodyPr>
            <a:lstStyle/>
            <a:p>
              <a:r>
                <a:rPr lang="en-US">
                  <a:latin typeface="Calibri" pitchFamily="34" charset="0"/>
                </a:rPr>
                <a:t>100%</a:t>
              </a:r>
            </a:p>
          </p:txBody>
        </p:sp>
        <p:sp>
          <p:nvSpPr>
            <p:cNvPr id="58397" name="Text Box 39"/>
            <p:cNvSpPr txBox="1">
              <a:spLocks noChangeArrowheads="1"/>
            </p:cNvSpPr>
            <p:nvPr/>
          </p:nvSpPr>
          <p:spPr bwMode="auto">
            <a:xfrm>
              <a:off x="624" y="2448"/>
              <a:ext cx="452" cy="231"/>
            </a:xfrm>
            <a:prstGeom prst="rect">
              <a:avLst/>
            </a:prstGeom>
            <a:noFill/>
            <a:ln w="9525">
              <a:noFill/>
              <a:miter lim="800000"/>
              <a:headEnd/>
              <a:tailEnd/>
            </a:ln>
          </p:spPr>
          <p:txBody>
            <a:bodyPr wrap="none">
              <a:spAutoFit/>
            </a:bodyPr>
            <a:lstStyle/>
            <a:p>
              <a:r>
                <a:rPr lang="en-US">
                  <a:latin typeface="Calibri" pitchFamily="34" charset="0"/>
                </a:rPr>
                <a:t>100%</a:t>
              </a:r>
            </a:p>
          </p:txBody>
        </p:sp>
        <p:sp>
          <p:nvSpPr>
            <p:cNvPr id="58398" name="Text Box 40"/>
            <p:cNvSpPr txBox="1">
              <a:spLocks noChangeArrowheads="1"/>
            </p:cNvSpPr>
            <p:nvPr/>
          </p:nvSpPr>
          <p:spPr bwMode="auto">
            <a:xfrm>
              <a:off x="624" y="2640"/>
              <a:ext cx="452" cy="231"/>
            </a:xfrm>
            <a:prstGeom prst="rect">
              <a:avLst/>
            </a:prstGeom>
            <a:noFill/>
            <a:ln w="9525">
              <a:noFill/>
              <a:miter lim="800000"/>
              <a:headEnd/>
              <a:tailEnd/>
            </a:ln>
          </p:spPr>
          <p:txBody>
            <a:bodyPr wrap="none">
              <a:spAutoFit/>
            </a:bodyPr>
            <a:lstStyle/>
            <a:p>
              <a:r>
                <a:rPr lang="en-US">
                  <a:latin typeface="Calibri" pitchFamily="34" charset="0"/>
                </a:rPr>
                <a:t>  50%</a:t>
              </a:r>
            </a:p>
          </p:txBody>
        </p:sp>
      </p:grpSp>
      <p:grpSp>
        <p:nvGrpSpPr>
          <p:cNvPr id="7" name="Group 41"/>
          <p:cNvGrpSpPr>
            <a:grpSpLocks/>
          </p:cNvGrpSpPr>
          <p:nvPr/>
        </p:nvGrpSpPr>
        <p:grpSpPr bwMode="auto">
          <a:xfrm>
            <a:off x="4768850" y="2390775"/>
            <a:ext cx="603250" cy="2181225"/>
            <a:chOff x="624" y="1497"/>
            <a:chExt cx="380" cy="1374"/>
          </a:xfrm>
        </p:grpSpPr>
        <p:sp>
          <p:nvSpPr>
            <p:cNvPr id="58391" name="Text Box 42"/>
            <p:cNvSpPr txBox="1">
              <a:spLocks noChangeArrowheads="1"/>
            </p:cNvSpPr>
            <p:nvPr/>
          </p:nvSpPr>
          <p:spPr bwMode="auto">
            <a:xfrm>
              <a:off x="624" y="1497"/>
              <a:ext cx="380" cy="231"/>
            </a:xfrm>
            <a:prstGeom prst="rect">
              <a:avLst/>
            </a:prstGeom>
            <a:noFill/>
            <a:ln w="9525">
              <a:noFill/>
              <a:miter lim="800000"/>
              <a:headEnd/>
              <a:tailEnd/>
            </a:ln>
          </p:spPr>
          <p:txBody>
            <a:bodyPr wrap="none">
              <a:spAutoFit/>
            </a:bodyPr>
            <a:lstStyle/>
            <a:p>
              <a:r>
                <a:rPr lang="en-US">
                  <a:latin typeface="Calibri" pitchFamily="34" charset="0"/>
                </a:rPr>
                <a:t>50%</a:t>
              </a:r>
            </a:p>
          </p:txBody>
        </p:sp>
        <p:sp>
          <p:nvSpPr>
            <p:cNvPr id="58392" name="Text Box 43"/>
            <p:cNvSpPr txBox="1">
              <a:spLocks noChangeArrowheads="1"/>
            </p:cNvSpPr>
            <p:nvPr/>
          </p:nvSpPr>
          <p:spPr bwMode="auto">
            <a:xfrm>
              <a:off x="624" y="1824"/>
              <a:ext cx="380" cy="231"/>
            </a:xfrm>
            <a:prstGeom prst="rect">
              <a:avLst/>
            </a:prstGeom>
            <a:noFill/>
            <a:ln w="9525">
              <a:noFill/>
              <a:miter lim="800000"/>
              <a:headEnd/>
              <a:tailEnd/>
            </a:ln>
          </p:spPr>
          <p:txBody>
            <a:bodyPr wrap="none">
              <a:spAutoFit/>
            </a:bodyPr>
            <a:lstStyle/>
            <a:p>
              <a:r>
                <a:rPr lang="en-US">
                  <a:latin typeface="Calibri" pitchFamily="34" charset="0"/>
                </a:rPr>
                <a:t>30%</a:t>
              </a:r>
            </a:p>
          </p:txBody>
        </p:sp>
        <p:sp>
          <p:nvSpPr>
            <p:cNvPr id="58393" name="Text Box 44"/>
            <p:cNvSpPr txBox="1">
              <a:spLocks noChangeArrowheads="1"/>
            </p:cNvSpPr>
            <p:nvPr/>
          </p:nvSpPr>
          <p:spPr bwMode="auto">
            <a:xfrm>
              <a:off x="624" y="2448"/>
              <a:ext cx="380" cy="231"/>
            </a:xfrm>
            <a:prstGeom prst="rect">
              <a:avLst/>
            </a:prstGeom>
            <a:noFill/>
            <a:ln w="9525">
              <a:noFill/>
              <a:miter lim="800000"/>
              <a:headEnd/>
              <a:tailEnd/>
            </a:ln>
          </p:spPr>
          <p:txBody>
            <a:bodyPr wrap="none">
              <a:spAutoFit/>
            </a:bodyPr>
            <a:lstStyle/>
            <a:p>
              <a:r>
                <a:rPr lang="en-US">
                  <a:latin typeface="Calibri" pitchFamily="34" charset="0"/>
                </a:rPr>
                <a:t>10%</a:t>
              </a:r>
            </a:p>
          </p:txBody>
        </p:sp>
        <p:sp>
          <p:nvSpPr>
            <p:cNvPr id="58394" name="Text Box 45"/>
            <p:cNvSpPr txBox="1">
              <a:spLocks noChangeArrowheads="1"/>
            </p:cNvSpPr>
            <p:nvPr/>
          </p:nvSpPr>
          <p:spPr bwMode="auto">
            <a:xfrm>
              <a:off x="624" y="2640"/>
              <a:ext cx="308" cy="231"/>
            </a:xfrm>
            <a:prstGeom prst="rect">
              <a:avLst/>
            </a:prstGeom>
            <a:noFill/>
            <a:ln w="9525">
              <a:noFill/>
              <a:miter lim="800000"/>
              <a:headEnd/>
              <a:tailEnd/>
            </a:ln>
          </p:spPr>
          <p:txBody>
            <a:bodyPr wrap="none">
              <a:spAutoFit/>
            </a:bodyPr>
            <a:lstStyle/>
            <a:p>
              <a:r>
                <a:rPr lang="en-US">
                  <a:latin typeface="Calibri" pitchFamily="34" charset="0"/>
                </a:rPr>
                <a:t>5%</a:t>
              </a:r>
            </a:p>
          </p:txBody>
        </p:sp>
      </p:grpSp>
      <p:sp>
        <p:nvSpPr>
          <p:cNvPr id="58387" name="Text Box 46"/>
          <p:cNvSpPr txBox="1">
            <a:spLocks noChangeArrowheads="1"/>
          </p:cNvSpPr>
          <p:nvPr/>
        </p:nvSpPr>
        <p:spPr bwMode="auto">
          <a:xfrm>
            <a:off x="517525" y="5270500"/>
            <a:ext cx="4847224" cy="584775"/>
          </a:xfrm>
          <a:prstGeom prst="rect">
            <a:avLst/>
          </a:prstGeom>
          <a:noFill/>
          <a:ln w="9525">
            <a:noFill/>
            <a:miter lim="800000"/>
            <a:headEnd/>
            <a:tailEnd/>
          </a:ln>
        </p:spPr>
        <p:txBody>
          <a:bodyPr wrap="none">
            <a:spAutoFit/>
          </a:bodyPr>
          <a:lstStyle/>
          <a:p>
            <a:pPr>
              <a:lnSpc>
                <a:spcPct val="100000"/>
              </a:lnSpc>
              <a:spcBef>
                <a:spcPts val="0"/>
              </a:spcBef>
            </a:pPr>
            <a:r>
              <a:rPr lang="en-US" sz="1600" dirty="0" smtClean="0">
                <a:latin typeface="Calibri" pitchFamily="34" charset="0"/>
              </a:rPr>
              <a:t>*</a:t>
            </a:r>
            <a:r>
              <a:rPr lang="en-US" sz="1600" dirty="0">
                <a:latin typeface="Calibri" pitchFamily="34" charset="0"/>
              </a:rPr>
              <a:t>Assumes top tier publishers – 1,000 active publishers</a:t>
            </a:r>
          </a:p>
          <a:p>
            <a:pPr>
              <a:lnSpc>
                <a:spcPct val="100000"/>
              </a:lnSpc>
              <a:spcBef>
                <a:spcPts val="0"/>
              </a:spcBef>
            </a:pPr>
            <a:r>
              <a:rPr lang="en-US" sz="1600" dirty="0">
                <a:latin typeface="Calibri" pitchFamily="34" charset="0"/>
              </a:rPr>
              <a:t># Assumes any active publisher selling on Amazon.com</a:t>
            </a:r>
          </a:p>
        </p:txBody>
      </p:sp>
      <p:sp>
        <p:nvSpPr>
          <p:cNvPr id="58388" name="TextBox 48"/>
          <p:cNvSpPr txBox="1">
            <a:spLocks noChangeArrowheads="1"/>
          </p:cNvSpPr>
          <p:nvPr/>
        </p:nvSpPr>
        <p:spPr bwMode="auto">
          <a:xfrm>
            <a:off x="577883" y="6019800"/>
            <a:ext cx="8130880" cy="295466"/>
          </a:xfrm>
          <a:prstGeom prst="rect">
            <a:avLst/>
          </a:prstGeom>
          <a:noFill/>
          <a:ln w="9525">
            <a:noFill/>
            <a:miter lim="800000"/>
            <a:headEnd/>
            <a:tailEnd/>
          </a:ln>
        </p:spPr>
        <p:txBody>
          <a:bodyPr wrap="square">
            <a:spAutoFit/>
          </a:bodyPr>
          <a:lstStyle/>
          <a:p>
            <a:r>
              <a:rPr lang="en-US" sz="1100" b="1" dirty="0">
                <a:solidFill>
                  <a:schemeClr val="tx1"/>
                </a:solidFill>
                <a:latin typeface="Calibri" pitchFamily="34" charset="0"/>
              </a:rPr>
              <a:t>OCLC work commissioned from Michael </a:t>
            </a:r>
            <a:r>
              <a:rPr lang="en-US" sz="1100" b="1" dirty="0" smtClean="0">
                <a:solidFill>
                  <a:schemeClr val="tx1"/>
                </a:solidFill>
                <a:latin typeface="Calibri" pitchFamily="34" charset="0"/>
              </a:rPr>
              <a:t>Cairns, Information Media Partners. Based </a:t>
            </a:r>
            <a:r>
              <a:rPr lang="en-US" sz="1100" b="1" dirty="0">
                <a:solidFill>
                  <a:schemeClr val="tx1"/>
                </a:solidFill>
                <a:latin typeface="Calibri" pitchFamily="34" charset="0"/>
              </a:rPr>
              <a:t>on interviews with selection </a:t>
            </a:r>
            <a:r>
              <a:rPr lang="en-US" sz="1100" b="1" dirty="0" smtClean="0">
                <a:solidFill>
                  <a:schemeClr val="tx1"/>
                </a:solidFill>
                <a:latin typeface="Calibri" pitchFamily="34" charset="0"/>
              </a:rPr>
              <a:t> of </a:t>
            </a:r>
            <a:r>
              <a:rPr lang="en-US" sz="1100" b="1" dirty="0">
                <a:solidFill>
                  <a:schemeClr val="tx1"/>
                </a:solidFill>
                <a:latin typeface="Calibri" pitchFamily="34" charset="0"/>
              </a:rPr>
              <a:t>industry experts. </a:t>
            </a:r>
          </a:p>
        </p:txBody>
      </p:sp>
      <p:sp>
        <p:nvSpPr>
          <p:cNvPr id="58389" name="Text Box 7"/>
          <p:cNvSpPr txBox="1">
            <a:spLocks noChangeArrowheads="1"/>
          </p:cNvSpPr>
          <p:nvPr/>
        </p:nvSpPr>
        <p:spPr bwMode="auto">
          <a:xfrm>
            <a:off x="2263775" y="3886200"/>
            <a:ext cx="936625" cy="369888"/>
          </a:xfrm>
          <a:prstGeom prst="rect">
            <a:avLst/>
          </a:prstGeom>
          <a:noFill/>
          <a:ln w="9525">
            <a:noFill/>
            <a:miter lim="800000"/>
            <a:headEnd/>
            <a:tailEnd/>
          </a:ln>
        </p:spPr>
        <p:txBody>
          <a:bodyPr wrap="none">
            <a:spAutoFit/>
          </a:bodyPr>
          <a:lstStyle/>
          <a:p>
            <a:r>
              <a:rPr lang="en-US">
                <a:latin typeface="Calibri" pitchFamily="34" charset="0"/>
              </a:rPr>
              <a:t>College:</a:t>
            </a:r>
          </a:p>
        </p:txBody>
      </p:sp>
      <p:sp>
        <p:nvSpPr>
          <p:cNvPr id="58390" name="Oval 50"/>
          <p:cNvSpPr>
            <a:spLocks noChangeArrowheads="1"/>
          </p:cNvSpPr>
          <p:nvPr/>
        </p:nvSpPr>
        <p:spPr bwMode="auto">
          <a:xfrm>
            <a:off x="6477000" y="2209800"/>
            <a:ext cx="1066800" cy="1371600"/>
          </a:xfrm>
          <a:prstGeom prst="ellipse">
            <a:avLst/>
          </a:prstGeom>
          <a:noFill/>
          <a:ln w="28575">
            <a:solidFill>
              <a:srgbClr val="FF0000"/>
            </a:solidFill>
            <a:round/>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today’s session</a:t>
            </a:r>
            <a:endParaRPr lang="en-US" dirty="0"/>
          </a:p>
        </p:txBody>
      </p:sp>
      <p:sp>
        <p:nvSpPr>
          <p:cNvPr id="3" name="Content Placeholder 2"/>
          <p:cNvSpPr>
            <a:spLocks noGrp="1"/>
          </p:cNvSpPr>
          <p:nvPr>
            <p:ph idx="1"/>
          </p:nvPr>
        </p:nvSpPr>
        <p:spPr/>
        <p:txBody>
          <a:bodyPr/>
          <a:lstStyle/>
          <a:p>
            <a:r>
              <a:rPr lang="en-US" sz="2400" dirty="0" smtClean="0"/>
              <a:t>Examine some key trends in US and Australian academic libraries</a:t>
            </a:r>
          </a:p>
          <a:p>
            <a:r>
              <a:rPr lang="en-US" sz="2400" dirty="0" err="1" smtClean="0"/>
              <a:t>Summarise</a:t>
            </a:r>
            <a:r>
              <a:rPr lang="en-US" sz="2400" dirty="0" smtClean="0"/>
              <a:t> </a:t>
            </a:r>
            <a:r>
              <a:rPr lang="en-US" sz="2400" dirty="0" smtClean="0"/>
              <a:t>findings from a recent study of mass-</a:t>
            </a:r>
            <a:r>
              <a:rPr lang="en-US" sz="2400" dirty="0" err="1" smtClean="0"/>
              <a:t>digitised</a:t>
            </a:r>
            <a:r>
              <a:rPr lang="en-US" sz="2400" dirty="0" smtClean="0"/>
              <a:t> library collections, implications for academic print management</a:t>
            </a:r>
          </a:p>
          <a:p>
            <a:r>
              <a:rPr lang="en-US" sz="2400" dirty="0" smtClean="0"/>
              <a:t>Discuss CAVAL’s role in supporting reconfiguration of library system, new library workflows</a:t>
            </a:r>
            <a:endParaRPr lang="en-US" sz="24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What if:</a:t>
            </a:r>
            <a:endParaRPr lang="en-US" sz="2800" dirty="0"/>
          </a:p>
        </p:txBody>
      </p:sp>
      <p:sp>
        <p:nvSpPr>
          <p:cNvPr id="3" name="Content Placeholder 2"/>
          <p:cNvSpPr>
            <a:spLocks noGrp="1"/>
          </p:cNvSpPr>
          <p:nvPr>
            <p:ph idx="1"/>
          </p:nvPr>
        </p:nvSpPr>
        <p:spPr/>
        <p:txBody>
          <a:bodyPr>
            <a:noAutofit/>
          </a:bodyPr>
          <a:lstStyle/>
          <a:p>
            <a:pPr>
              <a:lnSpc>
                <a:spcPct val="100000"/>
              </a:lnSpc>
              <a:spcBef>
                <a:spcPts val="0"/>
              </a:spcBef>
              <a:spcAft>
                <a:spcPts val="600"/>
              </a:spcAft>
              <a:buNone/>
            </a:pPr>
            <a:r>
              <a:rPr lang="en-US" sz="2400" dirty="0" smtClean="0"/>
              <a:t>Academic libraries could “outsource” management of </a:t>
            </a:r>
          </a:p>
          <a:p>
            <a:pPr>
              <a:lnSpc>
                <a:spcPct val="100000"/>
              </a:lnSpc>
              <a:spcBef>
                <a:spcPts val="0"/>
              </a:spcBef>
              <a:spcAft>
                <a:spcPts val="600"/>
              </a:spcAft>
              <a:buNone/>
            </a:pPr>
            <a:r>
              <a:rPr lang="en-US" sz="2400" dirty="0" smtClean="0"/>
              <a:t>low-use legacy print collections to shared service</a:t>
            </a:r>
          </a:p>
          <a:p>
            <a:pPr>
              <a:lnSpc>
                <a:spcPct val="100000"/>
              </a:lnSpc>
              <a:spcBef>
                <a:spcPts val="0"/>
              </a:spcBef>
              <a:spcAft>
                <a:spcPts val="600"/>
              </a:spcAft>
              <a:buNone/>
            </a:pPr>
            <a:r>
              <a:rPr lang="en-US" sz="2400" dirty="0" smtClean="0"/>
              <a:t>providers </a:t>
            </a:r>
          </a:p>
          <a:p>
            <a:pPr lvl="1">
              <a:spcBef>
                <a:spcPts val="0"/>
              </a:spcBef>
              <a:buFont typeface="Arial" pitchFamily="34" charset="0"/>
              <a:buChar char="•"/>
            </a:pPr>
            <a:r>
              <a:rPr lang="en-US" sz="2400" i="1" dirty="0" smtClean="0">
                <a:solidFill>
                  <a:schemeClr val="accent1"/>
                </a:solidFill>
              </a:rPr>
              <a:t>Cooperative management of print inventory</a:t>
            </a:r>
          </a:p>
          <a:p>
            <a:pPr lvl="1">
              <a:spcBef>
                <a:spcPts val="0"/>
              </a:spcBef>
              <a:buFont typeface="Arial" pitchFamily="34" charset="0"/>
              <a:buChar char="•"/>
            </a:pPr>
            <a:r>
              <a:rPr lang="en-US" sz="2400" i="1" dirty="0" smtClean="0">
                <a:solidFill>
                  <a:schemeClr val="accent1"/>
                </a:solidFill>
              </a:rPr>
              <a:t>Joint </a:t>
            </a:r>
            <a:r>
              <a:rPr lang="en-US" sz="2400" i="1" dirty="0" err="1" smtClean="0">
                <a:solidFill>
                  <a:schemeClr val="accent1"/>
                </a:solidFill>
              </a:rPr>
              <a:t>curation</a:t>
            </a:r>
            <a:r>
              <a:rPr lang="en-US" sz="2400" i="1" dirty="0" smtClean="0">
                <a:solidFill>
                  <a:schemeClr val="accent1"/>
                </a:solidFill>
              </a:rPr>
              <a:t> of </a:t>
            </a:r>
            <a:r>
              <a:rPr lang="en-US" sz="2400" i="1" dirty="0" err="1" smtClean="0">
                <a:solidFill>
                  <a:schemeClr val="accent1"/>
                </a:solidFill>
              </a:rPr>
              <a:t>digitised</a:t>
            </a:r>
            <a:r>
              <a:rPr lang="en-US" sz="2400" i="1" dirty="0" smtClean="0">
                <a:solidFill>
                  <a:schemeClr val="accent1"/>
                </a:solidFill>
              </a:rPr>
              <a:t> library content</a:t>
            </a:r>
          </a:p>
          <a:p>
            <a:pPr>
              <a:spcBef>
                <a:spcPts val="0"/>
              </a:spcBef>
            </a:pPr>
            <a:endParaRPr lang="en-US" sz="2400" dirty="0" smtClean="0"/>
          </a:p>
          <a:p>
            <a:pPr>
              <a:spcBef>
                <a:spcPts val="0"/>
              </a:spcBef>
              <a:buNone/>
            </a:pPr>
            <a:r>
              <a:rPr lang="en-US" sz="2400" dirty="0" smtClean="0"/>
              <a:t>Key elements of infrastructure already exist:</a:t>
            </a:r>
          </a:p>
          <a:p>
            <a:pPr lvl="1">
              <a:spcBef>
                <a:spcPts val="0"/>
              </a:spcBef>
              <a:buFont typeface="Arial" pitchFamily="34" charset="0"/>
              <a:buChar char="•"/>
            </a:pPr>
            <a:r>
              <a:rPr lang="en-US" sz="2400" i="1" dirty="0" smtClean="0">
                <a:solidFill>
                  <a:schemeClr val="accent1"/>
                </a:solidFill>
              </a:rPr>
              <a:t>Off-site library storage collections</a:t>
            </a:r>
          </a:p>
          <a:p>
            <a:pPr lvl="1">
              <a:spcBef>
                <a:spcPts val="0"/>
              </a:spcBef>
              <a:buFont typeface="Arial" pitchFamily="34" charset="0"/>
              <a:buChar char="•"/>
            </a:pPr>
            <a:r>
              <a:rPr lang="en-US" sz="2400" i="1" dirty="0" smtClean="0">
                <a:solidFill>
                  <a:schemeClr val="accent1"/>
                </a:solidFill>
              </a:rPr>
              <a:t>Shared digital repository (</a:t>
            </a:r>
            <a:r>
              <a:rPr lang="en-US" sz="2400" i="1" dirty="0" err="1" smtClean="0">
                <a:solidFill>
                  <a:schemeClr val="accent1"/>
                </a:solidFill>
              </a:rPr>
              <a:t>HathiTrust</a:t>
            </a:r>
            <a:r>
              <a:rPr lang="en-US" sz="2400" i="1" dirty="0" smtClean="0">
                <a:solidFill>
                  <a:schemeClr val="accent1"/>
                </a:solidFill>
              </a:rPr>
              <a:t>)</a:t>
            </a:r>
          </a:p>
          <a:p>
            <a:pPr>
              <a:spcBef>
                <a:spcPts val="0"/>
              </a:spcBef>
              <a:buFont typeface="Arial" pitchFamily="34" charset="0"/>
              <a:buChar char="•"/>
            </a:pPr>
            <a:endParaRPr lang="en-US" sz="2000" dirty="0" smtClean="0"/>
          </a:p>
          <a:p>
            <a:pPr>
              <a:spcBef>
                <a:spcPts val="0"/>
              </a:spcBef>
              <a:buFont typeface="Arial" pitchFamily="34" charset="0"/>
              <a:buChar char="•"/>
            </a:pPr>
            <a:endParaRPr lang="en-US" sz="2000" dirty="0" smtClean="0"/>
          </a:p>
          <a:p>
            <a:pPr>
              <a:spcBef>
                <a:spcPts val="0"/>
              </a:spcBef>
            </a:pPr>
            <a:endParaRPr lang="en-US" sz="2000" dirty="0" smtClean="0"/>
          </a:p>
          <a:p>
            <a:pPr>
              <a:spcBef>
                <a:spcPts val="0"/>
              </a:spcBef>
              <a:buFont typeface="Arial" pitchFamily="34" charset="0"/>
              <a:buChar char="•"/>
            </a:pPr>
            <a:endParaRPr lang="en-US" sz="2000" dirty="0" smtClean="0"/>
          </a:p>
          <a:p>
            <a:pPr>
              <a:spcBef>
                <a:spcPts val="0"/>
              </a:spcBef>
            </a:pPr>
            <a:endParaRPr lang="en-US" sz="2000" dirty="0" smtClean="0"/>
          </a:p>
          <a:p>
            <a:pPr>
              <a:spcBef>
                <a:spcPts val="0"/>
              </a:spcBef>
            </a:pPr>
            <a:endParaRPr lang="en-US" sz="2000" dirty="0" smtClean="0"/>
          </a:p>
          <a:p>
            <a:pPr>
              <a:spcBef>
                <a:spcPts val="0"/>
              </a:spcBef>
            </a:pPr>
            <a:endParaRPr lang="en-US" sz="2000" dirty="0" smtClean="0"/>
          </a:p>
          <a:p>
            <a:pPr>
              <a:spcBef>
                <a:spcPts val="0"/>
              </a:spcBef>
            </a:pPr>
            <a:endParaRPr lang="en-US" sz="2000" dirty="0" smtClean="0"/>
          </a:p>
          <a:p>
            <a:pPr>
              <a:spcBef>
                <a:spcPts val="0"/>
              </a:spcBef>
            </a:pPr>
            <a:endParaRPr lang="en-US" sz="2000" dirty="0" smtClean="0"/>
          </a:p>
          <a:p>
            <a:pPr>
              <a:spcBef>
                <a:spcPts val="0"/>
              </a:spcBef>
            </a:pPr>
            <a:endParaRPr lang="en-US" sz="2000" dirty="0" smtClean="0"/>
          </a:p>
          <a:p>
            <a:pPr>
              <a:spcBef>
                <a:spcPts val="0"/>
              </a:spcBef>
            </a:pPr>
            <a:endParaRPr lang="en-US" sz="2000" dirty="0" smtClean="0"/>
          </a:p>
          <a:p>
            <a:pPr>
              <a:spcBef>
                <a:spcPts val="0"/>
              </a:spcBef>
            </a:pPr>
            <a:endParaRPr lang="en-US" sz="2000" dirty="0" smtClean="0"/>
          </a:p>
          <a:p>
            <a:pPr>
              <a:spcBef>
                <a:spcPts val="0"/>
              </a:spcBef>
            </a:pPr>
            <a:endParaRPr lang="en-US" sz="2000" dirty="0" smtClean="0"/>
          </a:p>
          <a:p>
            <a:pPr>
              <a:spcBef>
                <a:spcPts val="0"/>
              </a:spcBef>
            </a:pPr>
            <a:endParaRPr lang="en-US" sz="2000" dirty="0" smtClean="0"/>
          </a:p>
          <a:p>
            <a:pPr>
              <a:spcBef>
                <a:spcPts val="0"/>
              </a:spcBef>
            </a:pPr>
            <a:endParaRPr lang="en-US" sz="2000" dirty="0" smtClean="0"/>
          </a:p>
          <a:p>
            <a:pPr>
              <a:spcBef>
                <a:spcPts val="0"/>
              </a:spcBef>
            </a:pPr>
            <a:r>
              <a:rPr lang="en-US" sz="2000" dirty="0" smtClean="0"/>
              <a:t>	</a:t>
            </a:r>
          </a:p>
          <a:p>
            <a:pPr>
              <a:spcBef>
                <a:spcPts val="0"/>
              </a:spcBef>
            </a:pPr>
            <a:endParaRPr lang="en-US" sz="2000" dirty="0"/>
          </a:p>
        </p:txBody>
      </p:sp>
      <p:pic>
        <p:nvPicPr>
          <p:cNvPr id="4" name="Picture 3"/>
          <p:cNvPicPr>
            <a:picLocks noChangeAspect="1" noChangeArrowheads="1"/>
          </p:cNvPicPr>
          <p:nvPr/>
        </p:nvPicPr>
        <p:blipFill>
          <a:blip r:embed="rId2" cstate="print"/>
          <a:srcRect/>
          <a:stretch>
            <a:fillRect/>
          </a:stretch>
        </p:blipFill>
        <p:spPr bwMode="auto">
          <a:xfrm>
            <a:off x="7109694" y="5515499"/>
            <a:ext cx="510306" cy="481147"/>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noChangeArrowheads="1"/>
          </p:cNvPicPr>
          <p:nvPr/>
        </p:nvPicPr>
        <p:blipFill>
          <a:blip r:embed="rId3" cstate="print"/>
          <a:srcRect/>
          <a:stretch>
            <a:fillRect/>
          </a:stretch>
        </p:blipFill>
        <p:spPr bwMode="auto">
          <a:xfrm>
            <a:off x="6569058" y="4998117"/>
            <a:ext cx="570588" cy="38241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t>Moving Collections “to the Cloud” </a:t>
            </a:r>
            <a:r>
              <a:rPr lang="en-US" sz="2400" dirty="0" smtClean="0"/>
              <a:t>(2009/10)</a:t>
            </a:r>
            <a:endParaRPr lang="en-US" dirty="0"/>
          </a:p>
        </p:txBody>
      </p:sp>
      <p:sp>
        <p:nvSpPr>
          <p:cNvPr id="45059" name="Rectangle 3"/>
          <p:cNvSpPr>
            <a:spLocks noGrp="1" noChangeArrowheads="1"/>
          </p:cNvSpPr>
          <p:nvPr>
            <p:ph type="body" idx="1"/>
          </p:nvPr>
        </p:nvSpPr>
        <p:spPr/>
        <p:txBody>
          <a:bodyPr/>
          <a:lstStyle/>
          <a:p>
            <a:pPr>
              <a:lnSpc>
                <a:spcPct val="100000"/>
              </a:lnSpc>
              <a:spcBef>
                <a:spcPts val="0"/>
              </a:spcBef>
              <a:buNone/>
            </a:pPr>
            <a:r>
              <a:rPr lang="en-US" sz="2500" dirty="0" smtClean="0"/>
              <a:t>Premise:  </a:t>
            </a:r>
            <a:r>
              <a:rPr lang="en-US" sz="2500" b="0" dirty="0" smtClean="0"/>
              <a:t>emergence </a:t>
            </a:r>
            <a:r>
              <a:rPr lang="en-US" sz="2500" b="0" dirty="0"/>
              <a:t>of large scale shared print and </a:t>
            </a:r>
            <a:endParaRPr lang="en-US" sz="2500" b="0" dirty="0" smtClean="0"/>
          </a:p>
          <a:p>
            <a:pPr>
              <a:lnSpc>
                <a:spcPct val="100000"/>
              </a:lnSpc>
              <a:spcBef>
                <a:spcPts val="0"/>
              </a:spcBef>
              <a:buNone/>
            </a:pPr>
            <a:r>
              <a:rPr lang="en-US" sz="2500" b="0" dirty="0" smtClean="0"/>
              <a:t>digital </a:t>
            </a:r>
            <a:r>
              <a:rPr lang="en-US" sz="2500" b="0" dirty="0"/>
              <a:t>repositories creates opportunity for strategic </a:t>
            </a:r>
            <a:endParaRPr lang="en-US" sz="2500" b="0" dirty="0" smtClean="0"/>
          </a:p>
          <a:p>
            <a:pPr>
              <a:lnSpc>
                <a:spcPct val="100000"/>
              </a:lnSpc>
              <a:spcBef>
                <a:spcPts val="0"/>
              </a:spcBef>
              <a:buNone/>
            </a:pPr>
            <a:r>
              <a:rPr lang="en-US" sz="2500" i="1" dirty="0" smtClean="0">
                <a:solidFill>
                  <a:schemeClr val="accent2"/>
                </a:solidFill>
              </a:rPr>
              <a:t>externalization*</a:t>
            </a:r>
            <a:r>
              <a:rPr lang="en-US" sz="2500" b="0" dirty="0" smtClean="0"/>
              <a:t> </a:t>
            </a:r>
            <a:r>
              <a:rPr lang="en-US" sz="2500" b="0" dirty="0"/>
              <a:t>of core library </a:t>
            </a:r>
            <a:r>
              <a:rPr lang="en-US" sz="2500" b="0" dirty="0" smtClean="0"/>
              <a:t>operations</a:t>
            </a:r>
          </a:p>
          <a:p>
            <a:pPr>
              <a:lnSpc>
                <a:spcPct val="100000"/>
              </a:lnSpc>
              <a:spcBef>
                <a:spcPts val="0"/>
              </a:spcBef>
              <a:buNone/>
            </a:pPr>
            <a:endParaRPr lang="en-US" sz="2500" b="0" dirty="0"/>
          </a:p>
          <a:p>
            <a:pPr lvl="1">
              <a:lnSpc>
                <a:spcPct val="100000"/>
              </a:lnSpc>
              <a:spcBef>
                <a:spcPts val="0"/>
              </a:spcBef>
            </a:pPr>
            <a:r>
              <a:rPr lang="en-US" sz="2300" i="1" dirty="0" smtClean="0"/>
              <a:t>Reduce </a:t>
            </a:r>
            <a:r>
              <a:rPr lang="en-US" sz="2300" i="1" dirty="0"/>
              <a:t>costs of preserving scholarly record</a:t>
            </a:r>
          </a:p>
          <a:p>
            <a:pPr lvl="1">
              <a:lnSpc>
                <a:spcPct val="100000"/>
              </a:lnSpc>
              <a:spcBef>
                <a:spcPts val="0"/>
              </a:spcBef>
            </a:pPr>
            <a:r>
              <a:rPr lang="en-US" sz="2300" i="1" dirty="0"/>
              <a:t>Enable reallocation of institutional resources</a:t>
            </a:r>
          </a:p>
          <a:p>
            <a:pPr lvl="1">
              <a:lnSpc>
                <a:spcPct val="100000"/>
              </a:lnSpc>
              <a:spcBef>
                <a:spcPts val="0"/>
              </a:spcBef>
            </a:pPr>
            <a:r>
              <a:rPr lang="en-US" sz="2300" i="1" dirty="0" smtClean="0"/>
              <a:t>Model new business relationships among libraries</a:t>
            </a:r>
            <a:endParaRPr lang="en-US" sz="2300" i="1" dirty="0"/>
          </a:p>
        </p:txBody>
      </p:sp>
      <p:sp>
        <p:nvSpPr>
          <p:cNvPr id="5" name="Rounded Rectangle 4"/>
          <p:cNvSpPr/>
          <p:nvPr/>
        </p:nvSpPr>
        <p:spPr bwMode="auto">
          <a:xfrm>
            <a:off x="577884" y="4998117"/>
            <a:ext cx="7924800" cy="837676"/>
          </a:xfrm>
          <a:prstGeom prst="roundRect">
            <a:avLst/>
          </a:prstGeom>
          <a:solidFill>
            <a:schemeClr val="accent1">
              <a:alpha val="24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a:r>
              <a:rPr lang="en-US" sz="1800" i="1" dirty="0" smtClean="0">
                <a:solidFill>
                  <a:srgbClr val="FFC000"/>
                </a:solidFill>
              </a:rPr>
              <a:t>* </a:t>
            </a:r>
            <a:r>
              <a:rPr lang="en-US" sz="1800" i="1" dirty="0" smtClean="0">
                <a:solidFill>
                  <a:schemeClr val="tx1"/>
                </a:solidFill>
              </a:rPr>
              <a:t>increased reliance on external infrastructure and service platforms in response to economic imperative (lower transaction costs)</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Orientation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     New York University</a:t>
            </a:r>
          </a:p>
          <a:p>
            <a:pPr lvl="1">
              <a:spcBef>
                <a:spcPts val="0"/>
              </a:spcBef>
              <a:buFont typeface="Arial" pitchFamily="34" charset="0"/>
              <a:buChar char="•"/>
            </a:pPr>
            <a:r>
              <a:rPr lang="en-US" dirty="0" smtClean="0"/>
              <a:t>Top-tier research institution with global presence (Abu Dhabi)</a:t>
            </a:r>
          </a:p>
          <a:p>
            <a:pPr lvl="1">
              <a:spcBef>
                <a:spcPts val="0"/>
              </a:spcBef>
              <a:buFont typeface="Arial" pitchFamily="34" charset="0"/>
              <a:buChar char="•"/>
            </a:pPr>
            <a:r>
              <a:rPr lang="en-US" dirty="0" smtClean="0"/>
              <a:t>Library holdings in excess of 5M volumes in 2007-2008</a:t>
            </a:r>
          </a:p>
          <a:p>
            <a:pPr lvl="1">
              <a:spcBef>
                <a:spcPts val="0"/>
              </a:spcBef>
              <a:buFont typeface="Arial" pitchFamily="34" charset="0"/>
              <a:buChar char="•"/>
            </a:pPr>
            <a:r>
              <a:rPr lang="en-US" dirty="0" smtClean="0"/>
              <a:t>Limited space, preservation mandate</a:t>
            </a:r>
          </a:p>
          <a:p>
            <a:pPr lvl="1">
              <a:spcBef>
                <a:spcPts val="0"/>
              </a:spcBef>
              <a:buFont typeface="Arial" pitchFamily="34" charset="0"/>
              <a:buChar char="•"/>
            </a:pPr>
            <a:r>
              <a:rPr lang="en-US" dirty="0" smtClean="0"/>
              <a:t>Major library renovation in 2010</a:t>
            </a:r>
          </a:p>
          <a:p>
            <a:pPr lvl="1">
              <a:buNone/>
            </a:pPr>
            <a:endParaRPr lang="en-US" dirty="0" smtClean="0"/>
          </a:p>
          <a:p>
            <a:r>
              <a:rPr lang="en-US" dirty="0" smtClean="0"/>
              <a:t>      Research Collections Access &amp; Preservation Consortium</a:t>
            </a:r>
          </a:p>
          <a:p>
            <a:pPr lvl="1">
              <a:spcBef>
                <a:spcPts val="0"/>
              </a:spcBef>
              <a:buFont typeface="Arial" pitchFamily="34" charset="0"/>
              <a:buChar char="•"/>
            </a:pPr>
            <a:r>
              <a:rPr lang="en-US" dirty="0" smtClean="0"/>
              <a:t>Shared high-density storage facility serving Columbia University, Princeton University, New York Public Library</a:t>
            </a:r>
          </a:p>
          <a:p>
            <a:pPr lvl="1">
              <a:spcBef>
                <a:spcPts val="0"/>
              </a:spcBef>
              <a:buFont typeface="Arial" pitchFamily="34" charset="0"/>
              <a:buChar char="•"/>
            </a:pPr>
            <a:r>
              <a:rPr lang="en-US" dirty="0" smtClean="0"/>
              <a:t>Holdings in excess of 8 million items in June 2010</a:t>
            </a:r>
          </a:p>
          <a:p>
            <a:pPr lvl="1">
              <a:buNone/>
            </a:pPr>
            <a:endParaRPr lang="en-US" dirty="0" smtClean="0"/>
          </a:p>
          <a:p>
            <a:r>
              <a:rPr lang="en-US" dirty="0" smtClean="0"/>
              <a:t>     </a:t>
            </a:r>
            <a:r>
              <a:rPr lang="en-US" dirty="0" err="1" smtClean="0"/>
              <a:t>HathiTrust</a:t>
            </a:r>
            <a:endParaRPr lang="en-US" dirty="0" smtClean="0"/>
          </a:p>
          <a:p>
            <a:pPr lvl="1">
              <a:spcBef>
                <a:spcPts val="0"/>
              </a:spcBef>
              <a:buFont typeface="Arial" pitchFamily="34" charset="0"/>
              <a:buChar char="•"/>
            </a:pPr>
            <a:r>
              <a:rPr lang="en-US" dirty="0" smtClean="0"/>
              <a:t>Shared digital repository serving 30+ university libraries</a:t>
            </a:r>
          </a:p>
          <a:p>
            <a:pPr lvl="1">
              <a:spcBef>
                <a:spcPts val="0"/>
              </a:spcBef>
              <a:buFont typeface="Arial" pitchFamily="34" charset="0"/>
              <a:buChar char="•"/>
            </a:pPr>
            <a:r>
              <a:rPr lang="en-US" dirty="0" smtClean="0"/>
              <a:t>Joint </a:t>
            </a:r>
            <a:r>
              <a:rPr lang="en-US" dirty="0" err="1" smtClean="0"/>
              <a:t>curation</a:t>
            </a:r>
            <a:r>
              <a:rPr lang="en-US" dirty="0" smtClean="0"/>
              <a:t> of </a:t>
            </a:r>
            <a:r>
              <a:rPr lang="en-US" dirty="0" err="1" smtClean="0"/>
              <a:t>digitised</a:t>
            </a:r>
            <a:r>
              <a:rPr lang="en-US" dirty="0" smtClean="0"/>
              <a:t> library content </a:t>
            </a:r>
          </a:p>
          <a:p>
            <a:pPr lvl="1">
              <a:spcBef>
                <a:spcPts val="0"/>
              </a:spcBef>
              <a:buFont typeface="Arial" pitchFamily="34" charset="0"/>
              <a:buChar char="•"/>
            </a:pPr>
            <a:r>
              <a:rPr lang="en-US" dirty="0" smtClean="0"/>
              <a:t>Holdings in excess of 3.6M volumes in June 2010</a:t>
            </a:r>
            <a:endParaRPr lang="en-US" dirty="0"/>
          </a:p>
        </p:txBody>
      </p:sp>
      <p:pic>
        <p:nvPicPr>
          <p:cNvPr id="10244" name="Picture 4"/>
          <p:cNvPicPr>
            <a:picLocks noChangeAspect="1" noChangeArrowheads="1"/>
          </p:cNvPicPr>
          <p:nvPr/>
        </p:nvPicPr>
        <p:blipFill>
          <a:blip r:embed="rId3" cstate="print"/>
          <a:srcRect/>
          <a:stretch>
            <a:fillRect/>
          </a:stretch>
        </p:blipFill>
        <p:spPr bwMode="auto">
          <a:xfrm>
            <a:off x="533400" y="1828800"/>
            <a:ext cx="504825" cy="476250"/>
          </a:xfrm>
          <a:prstGeom prst="rect">
            <a:avLst/>
          </a:prstGeom>
          <a:ln>
            <a:noFill/>
          </a:ln>
          <a:effectLst>
            <a:outerShdw blurRad="292100" dist="139700" dir="2700000" algn="tl" rotWithShape="0">
              <a:srgbClr val="333333">
                <a:alpha val="65000"/>
              </a:srgbClr>
            </a:outerShdw>
          </a:effectLst>
        </p:spPr>
      </p:pic>
      <p:pic>
        <p:nvPicPr>
          <p:cNvPr id="7" name="Picture 3"/>
          <p:cNvPicPr>
            <a:picLocks noChangeAspect="1" noChangeArrowheads="1"/>
          </p:cNvPicPr>
          <p:nvPr/>
        </p:nvPicPr>
        <p:blipFill>
          <a:blip r:embed="rId4" cstate="print"/>
          <a:srcRect/>
          <a:stretch>
            <a:fillRect/>
          </a:stretch>
        </p:blipFill>
        <p:spPr bwMode="auto">
          <a:xfrm>
            <a:off x="457200" y="4876800"/>
            <a:ext cx="510306" cy="481147"/>
          </a:xfrm>
          <a:prstGeom prst="rect">
            <a:avLst/>
          </a:prstGeom>
          <a:ln>
            <a:noFill/>
          </a:ln>
          <a:effectLst>
            <a:outerShdw blurRad="292100" dist="139700" dir="2700000" algn="tl" rotWithShape="0">
              <a:srgbClr val="333333">
                <a:alpha val="65000"/>
              </a:srgbClr>
            </a:outerShdw>
          </a:effectLst>
        </p:spPr>
      </p:pic>
      <p:pic>
        <p:nvPicPr>
          <p:cNvPr id="10245" name="Picture 5"/>
          <p:cNvPicPr>
            <a:picLocks noChangeAspect="1" noChangeArrowheads="1"/>
          </p:cNvPicPr>
          <p:nvPr/>
        </p:nvPicPr>
        <p:blipFill>
          <a:blip r:embed="rId5" cstate="print"/>
          <a:srcRect r="81520"/>
          <a:stretch>
            <a:fillRect/>
          </a:stretch>
        </p:blipFill>
        <p:spPr bwMode="auto">
          <a:xfrm>
            <a:off x="381000" y="3429000"/>
            <a:ext cx="558355" cy="566858"/>
          </a:xfrm>
          <a:prstGeom prst="rect">
            <a:avLst/>
          </a:prstGeom>
          <a:ln>
            <a:noFill/>
          </a:ln>
          <a:effectLst>
            <a:outerShdw blurRad="292100" dist="139700" dir="2700000" algn="tl" rotWithShape="0">
              <a:srgbClr val="333333">
                <a:alpha val="65000"/>
              </a:srgbClr>
            </a:outerShdw>
          </a:effectLst>
        </p:spPr>
      </p:pic>
      <p:pic>
        <p:nvPicPr>
          <p:cNvPr id="10246" name="Picture 6"/>
          <p:cNvPicPr>
            <a:picLocks noChangeAspect="1" noChangeArrowheads="1"/>
          </p:cNvPicPr>
          <p:nvPr/>
        </p:nvPicPr>
        <p:blipFill>
          <a:blip r:embed="rId6" cstate="print"/>
          <a:srcRect/>
          <a:stretch>
            <a:fillRect/>
          </a:stretch>
        </p:blipFill>
        <p:spPr bwMode="auto">
          <a:xfrm>
            <a:off x="7881862" y="3266391"/>
            <a:ext cx="881138" cy="590550"/>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8001000" y="4953000"/>
            <a:ext cx="453970" cy="495392"/>
          </a:xfrm>
          <a:prstGeom prst="rect">
            <a:avLst/>
          </a:prstGeom>
          <a:noFill/>
          <a:ln>
            <a:solidFill>
              <a:schemeClr val="accent5"/>
            </a:solidFill>
          </a:ln>
          <a:effectLst>
            <a:outerShdw blurRad="50800" dist="38100" dir="2700000" algn="tl" rotWithShape="0">
              <a:prstClr val="black">
                <a:alpha val="40000"/>
              </a:prstClr>
            </a:outerShdw>
          </a:effectLst>
        </p:spPr>
        <p:txBody>
          <a:bodyPr wrap="none" rtlCol="0">
            <a:spAutoFit/>
          </a:bodyPr>
          <a:lstStyle/>
          <a:p>
            <a:r>
              <a:rPr lang="en-US" dirty="0" smtClean="0"/>
              <a:t>??</a:t>
            </a:r>
            <a:endParaRPr lang="en-US" dirty="0"/>
          </a:p>
        </p:txBody>
      </p:sp>
      <p:pic>
        <p:nvPicPr>
          <p:cNvPr id="122882" name="Picture 2"/>
          <p:cNvPicPr>
            <a:picLocks noChangeAspect="1" noChangeArrowheads="1"/>
          </p:cNvPicPr>
          <p:nvPr/>
        </p:nvPicPr>
        <p:blipFill>
          <a:blip r:embed="rId7" cstate="print"/>
          <a:srcRect/>
          <a:stretch>
            <a:fillRect/>
          </a:stretch>
        </p:blipFill>
        <p:spPr bwMode="auto">
          <a:xfrm>
            <a:off x="7852880" y="1717237"/>
            <a:ext cx="533288" cy="61604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noGrp="1"/>
          </p:cNvGraphicFramePr>
          <p:nvPr/>
        </p:nvGraphicFramePr>
        <p:xfrm>
          <a:off x="304800" y="1447800"/>
          <a:ext cx="8458200" cy="5230721"/>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p:txBody>
          <a:bodyPr/>
          <a:lstStyle/>
          <a:p>
            <a:r>
              <a:rPr lang="en-US" sz="2800" dirty="0" smtClean="0"/>
              <a:t/>
            </a:r>
            <a:br>
              <a:rPr lang="en-US" sz="2800" dirty="0" smtClean="0"/>
            </a:br>
            <a:r>
              <a:rPr lang="en-US" sz="2800" dirty="0" smtClean="0"/>
              <a:t>A global change in the library environment</a:t>
            </a:r>
            <a:endParaRPr lang="en-US" sz="2800" dirty="0"/>
          </a:p>
        </p:txBody>
      </p:sp>
      <p:sp>
        <p:nvSpPr>
          <p:cNvPr id="11" name="Striped Right Arrow 10"/>
          <p:cNvSpPr/>
          <p:nvPr/>
        </p:nvSpPr>
        <p:spPr bwMode="auto">
          <a:xfrm rot="16200000">
            <a:off x="8058912" y="3904488"/>
            <a:ext cx="978408" cy="484632"/>
          </a:xfrm>
          <a:prstGeom prst="stripedRightArrow">
            <a:avLst/>
          </a:prstGeom>
          <a:gradFill>
            <a:gsLst>
              <a:gs pos="0">
                <a:schemeClr val="accent1"/>
              </a:gs>
              <a:gs pos="50000">
                <a:schemeClr val="accent1">
                  <a:tint val="44500"/>
                  <a:satMod val="160000"/>
                </a:schemeClr>
              </a:gs>
              <a:gs pos="100000">
                <a:schemeClr val="accent1">
                  <a:tint val="23500"/>
                  <a:satMod val="160000"/>
                </a:schemeClr>
              </a:gs>
            </a:gsLst>
            <a:lin ang="5400000" scaled="0"/>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smtClean="0">
              <a:ln>
                <a:noFill/>
              </a:ln>
              <a:solidFill>
                <a:srgbClr val="000000"/>
              </a:solidFill>
              <a:effectLst/>
              <a:latin typeface="Trebuchet MS" pitchFamily="34" charset="0"/>
            </a:endParaRPr>
          </a:p>
        </p:txBody>
      </p:sp>
      <p:sp>
        <p:nvSpPr>
          <p:cNvPr id="14" name="TextBox 13"/>
          <p:cNvSpPr txBox="1"/>
          <p:nvPr/>
        </p:nvSpPr>
        <p:spPr>
          <a:xfrm>
            <a:off x="6248400" y="2590800"/>
            <a:ext cx="2525050" cy="584775"/>
          </a:xfrm>
          <a:prstGeom prst="rect">
            <a:avLst/>
          </a:prstGeom>
          <a:solidFill>
            <a:schemeClr val="bg1"/>
          </a:solidFill>
        </p:spPr>
        <p:txBody>
          <a:bodyPr wrap="none" rtlCol="0">
            <a:spAutoFit/>
          </a:bodyPr>
          <a:lstStyle/>
          <a:p>
            <a:pPr algn="ctr">
              <a:lnSpc>
                <a:spcPct val="100000"/>
              </a:lnSpc>
              <a:spcBef>
                <a:spcPts val="0"/>
              </a:spcBef>
            </a:pPr>
            <a:r>
              <a:rPr lang="en-US" sz="1600" dirty="0" smtClean="0">
                <a:solidFill>
                  <a:schemeClr val="accent1"/>
                </a:solidFill>
              </a:rPr>
              <a:t>June 2010</a:t>
            </a:r>
          </a:p>
          <a:p>
            <a:pPr>
              <a:lnSpc>
                <a:spcPct val="100000"/>
              </a:lnSpc>
              <a:spcBef>
                <a:spcPts val="0"/>
              </a:spcBef>
            </a:pPr>
            <a:r>
              <a:rPr lang="en-US" sz="1600" dirty="0" smtClean="0">
                <a:solidFill>
                  <a:schemeClr val="accent1"/>
                </a:solidFill>
              </a:rPr>
              <a:t>Median duplication: 31%</a:t>
            </a:r>
            <a:endParaRPr lang="en-US" sz="1600" dirty="0">
              <a:solidFill>
                <a:schemeClr val="accent1"/>
              </a:solidFill>
            </a:endParaRPr>
          </a:p>
        </p:txBody>
      </p:sp>
      <p:sp>
        <p:nvSpPr>
          <p:cNvPr id="15" name="TextBox 14"/>
          <p:cNvSpPr txBox="1"/>
          <p:nvPr/>
        </p:nvSpPr>
        <p:spPr>
          <a:xfrm>
            <a:off x="6248400" y="5105400"/>
            <a:ext cx="2525050" cy="584775"/>
          </a:xfrm>
          <a:prstGeom prst="rect">
            <a:avLst/>
          </a:prstGeom>
          <a:solidFill>
            <a:schemeClr val="bg1"/>
          </a:solidFill>
        </p:spPr>
        <p:txBody>
          <a:bodyPr wrap="none" rtlCol="0">
            <a:spAutoFit/>
          </a:bodyPr>
          <a:lstStyle/>
          <a:p>
            <a:pPr algn="ctr">
              <a:lnSpc>
                <a:spcPct val="100000"/>
              </a:lnSpc>
              <a:spcBef>
                <a:spcPts val="0"/>
              </a:spcBef>
            </a:pPr>
            <a:r>
              <a:rPr lang="en-US" sz="1600" dirty="0" smtClean="0">
                <a:solidFill>
                  <a:srgbClr val="7030A0"/>
                </a:solidFill>
              </a:rPr>
              <a:t>June 2009</a:t>
            </a:r>
          </a:p>
          <a:p>
            <a:pPr>
              <a:lnSpc>
                <a:spcPct val="100000"/>
              </a:lnSpc>
              <a:spcBef>
                <a:spcPts val="0"/>
              </a:spcBef>
            </a:pPr>
            <a:r>
              <a:rPr lang="en-US" sz="1600" dirty="0" smtClean="0">
                <a:solidFill>
                  <a:srgbClr val="7030A0"/>
                </a:solidFill>
              </a:rPr>
              <a:t>Median duplication: 19%</a:t>
            </a:r>
            <a:endParaRPr lang="en-US" sz="1600" dirty="0">
              <a:solidFill>
                <a:srgbClr val="7030A0"/>
              </a:solidFill>
            </a:endParaRPr>
          </a:p>
        </p:txBody>
      </p:sp>
      <p:sp>
        <p:nvSpPr>
          <p:cNvPr id="8" name="Rounded Rectangle 7"/>
          <p:cNvSpPr/>
          <p:nvPr/>
        </p:nvSpPr>
        <p:spPr bwMode="auto">
          <a:xfrm>
            <a:off x="1295400" y="1676400"/>
            <a:ext cx="7010400" cy="919401"/>
          </a:xfrm>
          <a:prstGeom prst="round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20000"/>
              </a:lnSpc>
              <a:spcBef>
                <a:spcPct val="50000"/>
              </a:spcBef>
              <a:spcAft>
                <a:spcPct val="0"/>
              </a:spcAft>
              <a:buClrTx/>
              <a:buSzTx/>
              <a:buFontTx/>
              <a:buNone/>
              <a:tabLst/>
            </a:pPr>
            <a:r>
              <a:rPr lang="en-US" sz="2000" i="1" dirty="0" smtClean="0"/>
              <a:t>US a</a:t>
            </a:r>
            <a:r>
              <a:rPr kumimoji="0" lang="en-US" sz="2000" b="1" i="1" u="none" strike="noStrike" cap="none" normalizeH="0" baseline="0" dirty="0" smtClean="0">
                <a:ln>
                  <a:noFill/>
                </a:ln>
                <a:solidFill>
                  <a:srgbClr val="000000"/>
                </a:solidFill>
                <a:effectLst/>
                <a:latin typeface="Trebuchet MS" pitchFamily="34" charset="0"/>
              </a:rPr>
              <a:t>cademic</a:t>
            </a:r>
            <a:r>
              <a:rPr kumimoji="0" lang="en-US" sz="2000" b="1" i="1" u="none" strike="noStrike" cap="none" normalizeH="0" dirty="0" smtClean="0">
                <a:ln>
                  <a:noFill/>
                </a:ln>
                <a:solidFill>
                  <a:srgbClr val="000000"/>
                </a:solidFill>
                <a:effectLst/>
                <a:latin typeface="Trebuchet MS" pitchFamily="34" charset="0"/>
              </a:rPr>
              <a:t> print book collection </a:t>
            </a:r>
            <a:r>
              <a:rPr kumimoji="0" lang="en-US" sz="2000" b="1" i="1" u="sng" strike="noStrike" cap="none" normalizeH="0" dirty="0" smtClean="0">
                <a:ln>
                  <a:noFill/>
                </a:ln>
                <a:solidFill>
                  <a:srgbClr val="000000"/>
                </a:solidFill>
                <a:effectLst/>
                <a:latin typeface="Trebuchet MS" pitchFamily="34" charset="0"/>
              </a:rPr>
              <a:t>already </a:t>
            </a:r>
            <a:r>
              <a:rPr kumimoji="0" lang="en-US" sz="2000" b="1" i="1" u="none" strike="noStrike" cap="none" normalizeH="0" dirty="0" smtClean="0">
                <a:ln>
                  <a:noFill/>
                </a:ln>
                <a:solidFill>
                  <a:srgbClr val="000000"/>
                </a:solidFill>
                <a:effectLst/>
                <a:latin typeface="Trebuchet MS" pitchFamily="34" charset="0"/>
              </a:rPr>
              <a:t>substantially duplicated in mass </a:t>
            </a:r>
            <a:r>
              <a:rPr kumimoji="0" lang="en-US" sz="2000" b="1" i="1" u="none" strike="noStrike" cap="none" normalizeH="0" dirty="0" err="1" smtClean="0">
                <a:ln>
                  <a:noFill/>
                </a:ln>
                <a:solidFill>
                  <a:srgbClr val="000000"/>
                </a:solidFill>
                <a:effectLst/>
                <a:latin typeface="Trebuchet MS" pitchFamily="34" charset="0"/>
              </a:rPr>
              <a:t>digitised</a:t>
            </a:r>
            <a:r>
              <a:rPr kumimoji="0" lang="en-US" sz="2000" b="1" i="1" u="none" strike="noStrike" cap="none" normalizeH="0" dirty="0" smtClean="0">
                <a:ln>
                  <a:noFill/>
                </a:ln>
                <a:solidFill>
                  <a:srgbClr val="000000"/>
                </a:solidFill>
                <a:effectLst/>
                <a:latin typeface="Trebuchet MS" pitchFamily="34" charset="0"/>
              </a:rPr>
              <a:t> book corpus</a:t>
            </a:r>
            <a:endParaRPr kumimoji="0" lang="en-US" sz="2000" b="1" i="1" u="none" strike="noStrike" cap="none" normalizeH="0" baseline="0" dirty="0" smtClean="0">
              <a:ln>
                <a:noFill/>
              </a:ln>
              <a:solidFill>
                <a:srgbClr val="000000"/>
              </a:solidFill>
              <a:effectLst/>
              <a:latin typeface="Trebuchet MS" pitchFamily="34" charset="0"/>
            </a:endParaRPr>
          </a:p>
        </p:txBody>
      </p:sp>
      <p:sp>
        <p:nvSpPr>
          <p:cNvPr id="9" name="TextBox 8"/>
          <p:cNvSpPr txBox="1"/>
          <p:nvPr/>
        </p:nvSpPr>
        <p:spPr>
          <a:xfrm>
            <a:off x="6858000" y="6410697"/>
            <a:ext cx="2013693" cy="299184"/>
          </a:xfrm>
          <a:prstGeom prst="rect">
            <a:avLst/>
          </a:prstGeom>
          <a:noFill/>
        </p:spPr>
        <p:txBody>
          <a:bodyPr wrap="none" rtlCol="0">
            <a:spAutoFit/>
          </a:bodyPr>
          <a:lstStyle/>
          <a:p>
            <a:r>
              <a:rPr lang="en-US" sz="1200" i="1" dirty="0" smtClean="0">
                <a:latin typeface="Calibri" pitchFamily="34" charset="0"/>
              </a:rPr>
              <a:t>Data current as of June 2010</a:t>
            </a:r>
            <a:endParaRPr lang="en-US" sz="1200" i="1" dirty="0">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237" y="290766"/>
            <a:ext cx="7947025" cy="1284287"/>
          </a:xfrm>
        </p:spPr>
        <p:txBody>
          <a:bodyPr/>
          <a:lstStyle/>
          <a:p>
            <a:r>
              <a:rPr lang="en-US" sz="2200" dirty="0" smtClean="0"/>
              <a:t>Mass-</a:t>
            </a:r>
            <a:r>
              <a:rPr lang="en-US" sz="2200" dirty="0" err="1" smtClean="0"/>
              <a:t>digitised</a:t>
            </a:r>
            <a:r>
              <a:rPr lang="en-US" sz="2200" dirty="0" smtClean="0"/>
              <a:t> </a:t>
            </a:r>
            <a:r>
              <a:rPr lang="en-US" sz="2200" dirty="0" smtClean="0"/>
              <a:t>books </a:t>
            </a:r>
            <a:r>
              <a:rPr lang="en-US" sz="2200" dirty="0" smtClean="0"/>
              <a:t>in </a:t>
            </a:r>
            <a:r>
              <a:rPr lang="en-US" sz="2200" dirty="0" smtClean="0"/>
              <a:t>shared </a:t>
            </a:r>
            <a:r>
              <a:rPr lang="en-US" sz="2200" dirty="0" smtClean="0"/>
              <a:t>p</a:t>
            </a:r>
            <a:r>
              <a:rPr lang="en-US" sz="2200" dirty="0" smtClean="0"/>
              <a:t>rint </a:t>
            </a:r>
            <a:r>
              <a:rPr lang="en-US" sz="2200" dirty="0" smtClean="0"/>
              <a:t>r</a:t>
            </a:r>
            <a:r>
              <a:rPr lang="en-US" sz="2200" dirty="0" smtClean="0"/>
              <a:t>epositories </a:t>
            </a:r>
            <a:r>
              <a:rPr lang="en-US" sz="2200" dirty="0" smtClean="0"/>
              <a:t>(US)</a:t>
            </a:r>
            <a:endParaRPr lang="en-US" sz="2200" dirty="0"/>
          </a:p>
        </p:txBody>
      </p:sp>
      <p:graphicFrame>
        <p:nvGraphicFramePr>
          <p:cNvPr id="3" name="Chart 2"/>
          <p:cNvGraphicFramePr/>
          <p:nvPr/>
        </p:nvGraphicFramePr>
        <p:xfrm>
          <a:off x="609600" y="1600200"/>
          <a:ext cx="76962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Rounded Rectangle 3"/>
          <p:cNvSpPr/>
          <p:nvPr/>
        </p:nvSpPr>
        <p:spPr bwMode="auto">
          <a:xfrm>
            <a:off x="1981200" y="1905000"/>
            <a:ext cx="5715000" cy="1328023"/>
          </a:xfrm>
          <a:prstGeom prst="roundRect">
            <a:avLst/>
          </a:prstGeom>
          <a:gradFill>
            <a:gsLst>
              <a:gs pos="0">
                <a:schemeClr val="accent1">
                  <a:tint val="66000"/>
                  <a:satMod val="160000"/>
                  <a:alpha val="49000"/>
                </a:schemeClr>
              </a:gs>
              <a:gs pos="50000">
                <a:schemeClr val="accent1">
                  <a:tint val="44500"/>
                  <a:satMod val="160000"/>
                </a:schemeClr>
              </a:gs>
              <a:gs pos="100000">
                <a:schemeClr val="accent1">
                  <a:tint val="23500"/>
                  <a:satMod val="16000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20000"/>
              </a:lnSpc>
              <a:spcBef>
                <a:spcPct val="50000"/>
              </a:spcBef>
              <a:spcAft>
                <a:spcPct val="0"/>
              </a:spcAft>
              <a:buClrTx/>
              <a:buSzTx/>
              <a:buFontTx/>
              <a:buNone/>
              <a:tabLst/>
            </a:pPr>
            <a:r>
              <a:rPr lang="en-US" sz="2000" i="1" dirty="0" smtClean="0"/>
              <a:t>~75% of mass </a:t>
            </a:r>
            <a:r>
              <a:rPr lang="en-US" sz="2000" i="1" dirty="0" err="1" smtClean="0"/>
              <a:t>digitised</a:t>
            </a:r>
            <a:r>
              <a:rPr lang="en-US" sz="2000" i="1" dirty="0" smtClean="0"/>
              <a:t> corpus in </a:t>
            </a:r>
            <a:r>
              <a:rPr lang="en-US" sz="2000" i="1" dirty="0" err="1" smtClean="0"/>
              <a:t>HathiTrust</a:t>
            </a:r>
            <a:r>
              <a:rPr lang="en-US" sz="2000" i="1" dirty="0" smtClean="0"/>
              <a:t> is ‘backed up’ in one or more shared print repositories</a:t>
            </a:r>
            <a:endParaRPr kumimoji="0" lang="en-US" sz="2000" b="1" i="1" u="none" strike="noStrike" cap="none" normalizeH="0" baseline="0" dirty="0" smtClean="0">
              <a:ln>
                <a:noFill/>
              </a:ln>
              <a:solidFill>
                <a:srgbClr val="000000"/>
              </a:solidFill>
              <a:effectLst/>
              <a:latin typeface="Trebuchet MS" pitchFamily="34" charset="0"/>
            </a:endParaRPr>
          </a:p>
        </p:txBody>
      </p:sp>
      <p:sp>
        <p:nvSpPr>
          <p:cNvPr id="5" name="TextBox 4"/>
          <p:cNvSpPr txBox="1"/>
          <p:nvPr/>
        </p:nvSpPr>
        <p:spPr>
          <a:xfrm>
            <a:off x="6934200" y="1447800"/>
            <a:ext cx="1465466" cy="424732"/>
          </a:xfrm>
          <a:prstGeom prst="rect">
            <a:avLst/>
          </a:prstGeom>
          <a:noFill/>
        </p:spPr>
        <p:txBody>
          <a:bodyPr wrap="none" rtlCol="0">
            <a:spAutoFit/>
          </a:bodyPr>
          <a:lstStyle/>
          <a:p>
            <a:r>
              <a:rPr lang="en-US" sz="1800" dirty="0" smtClean="0"/>
              <a:t>~3.6M titles</a:t>
            </a:r>
            <a:endParaRPr lang="en-US" sz="1800" dirty="0"/>
          </a:p>
        </p:txBody>
      </p:sp>
      <p:sp>
        <p:nvSpPr>
          <p:cNvPr id="6" name="TextBox 5"/>
          <p:cNvSpPr txBox="1"/>
          <p:nvPr/>
        </p:nvSpPr>
        <p:spPr>
          <a:xfrm>
            <a:off x="7536897" y="2514600"/>
            <a:ext cx="845103" cy="394660"/>
          </a:xfrm>
          <a:prstGeom prst="rect">
            <a:avLst/>
          </a:prstGeom>
          <a:noFill/>
        </p:spPr>
        <p:txBody>
          <a:bodyPr wrap="none" rtlCol="0">
            <a:spAutoFit/>
          </a:bodyPr>
          <a:lstStyle/>
          <a:p>
            <a:r>
              <a:rPr lang="en-US" sz="1800" dirty="0" smtClean="0"/>
              <a:t>~2.5M</a:t>
            </a:r>
            <a:endParaRPr lang="en-US" sz="1800" dirty="0"/>
          </a:p>
        </p:txBody>
      </p:sp>
      <p:sp>
        <p:nvSpPr>
          <p:cNvPr id="7" name="Right Brace 6"/>
          <p:cNvSpPr/>
          <p:nvPr/>
        </p:nvSpPr>
        <p:spPr bwMode="auto">
          <a:xfrm>
            <a:off x="8001000" y="2971800"/>
            <a:ext cx="457200" cy="556248"/>
          </a:xfrm>
          <a:prstGeom prst="rightBrac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smtClean="0">
              <a:ln>
                <a:noFill/>
              </a:ln>
              <a:solidFill>
                <a:srgbClr val="000000"/>
              </a:solidFill>
              <a:effectLst/>
              <a:latin typeface="Trebuchet MS" pitchFamily="34" charset="0"/>
            </a:endParaRPr>
          </a:p>
        </p:txBody>
      </p:sp>
      <p:sp>
        <p:nvSpPr>
          <p:cNvPr id="8" name="TextBox 7"/>
          <p:cNvSpPr txBox="1"/>
          <p:nvPr/>
        </p:nvSpPr>
        <p:spPr>
          <a:xfrm>
            <a:off x="6858000" y="6400800"/>
            <a:ext cx="2013693" cy="299184"/>
          </a:xfrm>
          <a:prstGeom prst="rect">
            <a:avLst/>
          </a:prstGeom>
          <a:noFill/>
        </p:spPr>
        <p:txBody>
          <a:bodyPr wrap="none" rtlCol="0">
            <a:spAutoFit/>
          </a:bodyPr>
          <a:lstStyle/>
          <a:p>
            <a:r>
              <a:rPr lang="en-US" sz="1200" i="1" dirty="0" smtClean="0">
                <a:latin typeface="Calibri" pitchFamily="34" charset="0"/>
              </a:rPr>
              <a:t>Data current as of June 2010</a:t>
            </a:r>
            <a:endParaRPr lang="en-US" sz="1200" i="1" dirty="0">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it </a:t>
            </a:r>
            <a:r>
              <a:rPr lang="en-US" dirty="0" smtClean="0"/>
              <a:t>worth</a:t>
            </a:r>
            <a:r>
              <a:rPr lang="en-US" dirty="0" smtClean="0"/>
              <a:t>?</a:t>
            </a:r>
            <a:endParaRPr lang="en-US" dirty="0"/>
          </a:p>
        </p:txBody>
      </p:sp>
      <p:sp>
        <p:nvSpPr>
          <p:cNvPr id="3" name="Content Placeholder 2"/>
          <p:cNvSpPr>
            <a:spLocks noGrp="1"/>
          </p:cNvSpPr>
          <p:nvPr>
            <p:ph idx="1"/>
          </p:nvPr>
        </p:nvSpPr>
        <p:spPr>
          <a:xfrm>
            <a:off x="720724" y="1936750"/>
            <a:ext cx="7737476" cy="4202113"/>
          </a:xfrm>
        </p:spPr>
        <p:txBody>
          <a:bodyPr/>
          <a:lstStyle/>
          <a:p>
            <a:pPr>
              <a:lnSpc>
                <a:spcPct val="100000"/>
              </a:lnSpc>
              <a:spcBef>
                <a:spcPts val="0"/>
              </a:spcBef>
              <a:buNone/>
            </a:pPr>
            <a:r>
              <a:rPr lang="en-US" dirty="0" smtClean="0"/>
              <a:t>IF shared print provision for mass-</a:t>
            </a:r>
            <a:r>
              <a:rPr lang="en-US" dirty="0" err="1" smtClean="0"/>
              <a:t>digitised</a:t>
            </a:r>
            <a:r>
              <a:rPr lang="en-US" dirty="0" smtClean="0"/>
              <a:t> monographs were </a:t>
            </a:r>
          </a:p>
          <a:p>
            <a:pPr>
              <a:lnSpc>
                <a:spcPct val="100000"/>
              </a:lnSpc>
              <a:spcBef>
                <a:spcPts val="0"/>
              </a:spcBef>
              <a:buNone/>
            </a:pPr>
            <a:r>
              <a:rPr lang="en-US" dirty="0" smtClean="0"/>
              <a:t>already in place . . .</a:t>
            </a:r>
          </a:p>
          <a:p>
            <a:pPr>
              <a:lnSpc>
                <a:spcPct val="150000"/>
              </a:lnSpc>
              <a:spcBef>
                <a:spcPts val="0"/>
              </a:spcBef>
              <a:buFont typeface="Arial" pitchFamily="34" charset="0"/>
              <a:buChar char="•"/>
            </a:pPr>
            <a:r>
              <a:rPr lang="en-US" dirty="0" smtClean="0"/>
              <a:t>Average US university library space savings of </a:t>
            </a:r>
            <a:r>
              <a:rPr lang="en-US" dirty="0" smtClean="0">
                <a:solidFill>
                  <a:schemeClr val="accent1"/>
                </a:solidFill>
              </a:rPr>
              <a:t>~46K ASF</a:t>
            </a:r>
          </a:p>
          <a:p>
            <a:pPr>
              <a:lnSpc>
                <a:spcPct val="150000"/>
              </a:lnSpc>
              <a:spcBef>
                <a:spcPts val="0"/>
              </a:spcBef>
              <a:buNone/>
            </a:pPr>
            <a:r>
              <a:rPr lang="en-US" sz="1800" dirty="0" smtClean="0"/>
              <a:t>	        [based on 1 copy/vol. per title; .08 ASF per volume]</a:t>
            </a:r>
          </a:p>
          <a:p>
            <a:pPr>
              <a:lnSpc>
                <a:spcPct val="150000"/>
              </a:lnSpc>
              <a:spcBef>
                <a:spcPts val="0"/>
              </a:spcBef>
              <a:buNone/>
            </a:pPr>
            <a:r>
              <a:rPr lang="en-US" dirty="0" smtClean="0">
                <a:sym typeface="Wingdings" pitchFamily="2" charset="2"/>
              </a:rPr>
              <a:t>       = </a:t>
            </a:r>
            <a:r>
              <a:rPr lang="en-US" i="1" dirty="0" smtClean="0">
                <a:solidFill>
                  <a:schemeClr val="accent1"/>
                </a:solidFill>
                <a:sym typeface="Wingdings" pitchFamily="2" charset="2"/>
              </a:rPr>
              <a:t>new research commons, learning </a:t>
            </a:r>
            <a:r>
              <a:rPr lang="en-US" i="1" dirty="0" err="1" smtClean="0">
                <a:solidFill>
                  <a:schemeClr val="accent1"/>
                </a:solidFill>
                <a:sym typeface="Wingdings" pitchFamily="2" charset="2"/>
              </a:rPr>
              <a:t>collaboratory</a:t>
            </a:r>
            <a:endParaRPr lang="en-US" dirty="0" smtClean="0"/>
          </a:p>
          <a:p>
            <a:pPr>
              <a:lnSpc>
                <a:spcPct val="150000"/>
              </a:lnSpc>
              <a:spcBef>
                <a:spcPts val="0"/>
              </a:spcBef>
              <a:buFont typeface="Arial" pitchFamily="34" charset="0"/>
              <a:buChar char="•"/>
            </a:pPr>
            <a:r>
              <a:rPr lang="en-US" dirty="0" smtClean="0"/>
              <a:t>Annual cost avoidance of </a:t>
            </a:r>
            <a:r>
              <a:rPr lang="en-US" dirty="0" smtClean="0">
                <a:solidFill>
                  <a:schemeClr val="accent1"/>
                </a:solidFill>
              </a:rPr>
              <a:t>~$470K </a:t>
            </a:r>
            <a:r>
              <a:rPr lang="en-US" dirty="0" smtClean="0"/>
              <a:t>for off-site management</a:t>
            </a:r>
          </a:p>
          <a:p>
            <a:pPr>
              <a:lnSpc>
                <a:spcPct val="150000"/>
              </a:lnSpc>
              <a:spcBef>
                <a:spcPts val="0"/>
              </a:spcBef>
              <a:buNone/>
            </a:pPr>
            <a:r>
              <a:rPr lang="en-US" sz="1800" dirty="0" smtClean="0"/>
              <a:t>	        [based on 1 copy/vol. per title * $.86 for high-density store]</a:t>
            </a:r>
          </a:p>
          <a:p>
            <a:pPr>
              <a:lnSpc>
                <a:spcPct val="150000"/>
              </a:lnSpc>
              <a:spcBef>
                <a:spcPts val="0"/>
              </a:spcBef>
              <a:buNone/>
            </a:pPr>
            <a:r>
              <a:rPr lang="en-US" sz="2000" dirty="0" smtClean="0">
                <a:sym typeface="Wingdings" pitchFamily="2" charset="2"/>
              </a:rPr>
              <a:t>	    = </a:t>
            </a:r>
            <a:r>
              <a:rPr lang="en-US" sz="2000" i="1" dirty="0" smtClean="0">
                <a:solidFill>
                  <a:schemeClr val="accent1"/>
                </a:solidFill>
                <a:sym typeface="Wingdings" pitchFamily="2" charset="2"/>
              </a:rPr>
              <a:t>resource for redeployment, new library service model</a:t>
            </a:r>
          </a:p>
          <a:p>
            <a:pPr algn="ctr"/>
            <a:endParaRPr lang="en-US" sz="2400" i="1" dirty="0" smtClean="0">
              <a:solidFill>
                <a:schemeClr val="accent2"/>
              </a:solidFill>
              <a:sym typeface="Wingdings" pitchFamily="2" charset="2"/>
            </a:endParaRPr>
          </a:p>
          <a:p>
            <a:endParaRPr lang="en-US" sz="2000" i="1" dirty="0" smtClean="0">
              <a:solidFill>
                <a:schemeClr val="accent1"/>
              </a:solidFill>
            </a:endParaRPr>
          </a:p>
          <a:p>
            <a:endParaRPr lang="en-US" sz="2000" dirty="0" smtClean="0"/>
          </a:p>
          <a:p>
            <a:endParaRPr lang="en-US" sz="2000" dirty="0" smtClean="0"/>
          </a:p>
          <a:p>
            <a:endParaRPr lang="en-US" dirty="0"/>
          </a:p>
        </p:txBody>
      </p:sp>
      <p:sp>
        <p:nvSpPr>
          <p:cNvPr id="4" name="Rounded Rectangle 3"/>
          <p:cNvSpPr/>
          <p:nvPr/>
        </p:nvSpPr>
        <p:spPr bwMode="auto">
          <a:xfrm>
            <a:off x="609600" y="5410200"/>
            <a:ext cx="7772400" cy="919401"/>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Trebuchet MS" pitchFamily="34" charset="0"/>
              </a:rPr>
              <a:t>Requires re-</a:t>
            </a:r>
            <a:r>
              <a:rPr kumimoji="0" lang="en-US" sz="2400" b="1" i="0" u="none" strike="noStrike" cap="none" normalizeH="0" baseline="0" dirty="0" err="1" smtClean="0">
                <a:ln>
                  <a:noFill/>
                </a:ln>
                <a:solidFill>
                  <a:schemeClr val="bg1"/>
                </a:solidFill>
                <a:effectLst/>
                <a:latin typeface="Trebuchet MS" pitchFamily="34" charset="0"/>
              </a:rPr>
              <a:t>organisation</a:t>
            </a:r>
            <a:r>
              <a:rPr kumimoji="0" lang="en-US" sz="2400" b="1" i="0" u="none" strike="noStrike" cap="none" normalizeH="0" dirty="0" smtClean="0">
                <a:ln>
                  <a:noFill/>
                </a:ln>
                <a:solidFill>
                  <a:schemeClr val="bg1"/>
                </a:solidFill>
                <a:effectLst/>
                <a:latin typeface="Trebuchet MS" pitchFamily="34" charset="0"/>
              </a:rPr>
              <a:t> of library system</a:t>
            </a:r>
            <a:r>
              <a:rPr lang="en-US" dirty="0" smtClean="0">
                <a:solidFill>
                  <a:schemeClr val="bg1"/>
                </a:solidFill>
              </a:rPr>
              <a:t>; emergence of new shared service providers</a:t>
            </a:r>
            <a:endParaRPr kumimoji="0" lang="en-US" sz="2400" b="1" i="0" u="none" strike="noStrike" cap="none" normalizeH="0" dirty="0" smtClean="0">
              <a:ln>
                <a:noFill/>
              </a:ln>
              <a:solidFill>
                <a:schemeClr val="bg1"/>
              </a:solidFill>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Prediction</a:t>
            </a:r>
            <a:endParaRPr lang="en-US" dirty="0"/>
          </a:p>
        </p:txBody>
      </p:sp>
      <p:sp>
        <p:nvSpPr>
          <p:cNvPr id="3" name="Content Placeholder 2"/>
          <p:cNvSpPr>
            <a:spLocks noGrp="1"/>
          </p:cNvSpPr>
          <p:nvPr>
            <p:ph idx="1"/>
          </p:nvPr>
        </p:nvSpPr>
        <p:spPr>
          <a:xfrm>
            <a:off x="720725" y="1828800"/>
            <a:ext cx="7702550" cy="4202113"/>
          </a:xfrm>
        </p:spPr>
        <p:txBody>
          <a:bodyPr/>
          <a:lstStyle/>
          <a:p>
            <a:pPr>
              <a:lnSpc>
                <a:spcPct val="100000"/>
              </a:lnSpc>
              <a:spcBef>
                <a:spcPts val="0"/>
              </a:spcBef>
              <a:buNone/>
            </a:pPr>
            <a:r>
              <a:rPr lang="en-US" dirty="0" smtClean="0"/>
              <a:t>Within the next 5-10 years, focus of shared print archiving</a:t>
            </a:r>
          </a:p>
          <a:p>
            <a:pPr>
              <a:lnSpc>
                <a:spcPct val="100000"/>
              </a:lnSpc>
              <a:spcBef>
                <a:spcPts val="0"/>
              </a:spcBef>
              <a:buNone/>
            </a:pPr>
            <a:r>
              <a:rPr lang="en-US" dirty="0" smtClean="0"/>
              <a:t>and service provision will shift to monographic collections </a:t>
            </a:r>
          </a:p>
          <a:p>
            <a:pPr>
              <a:spcBef>
                <a:spcPts val="600"/>
              </a:spcBef>
              <a:buFont typeface="Arial" pitchFamily="34" charset="0"/>
              <a:buChar char="•"/>
            </a:pPr>
            <a:r>
              <a:rPr lang="en-US" i="1" dirty="0" smtClean="0">
                <a:solidFill>
                  <a:srgbClr val="FF7600"/>
                </a:solidFill>
              </a:rPr>
              <a:t>large scale service hubs </a:t>
            </a:r>
            <a:r>
              <a:rPr lang="en-US" dirty="0" smtClean="0"/>
              <a:t>will provide low-cost print management on a subscription basis;</a:t>
            </a:r>
          </a:p>
          <a:p>
            <a:pPr>
              <a:spcBef>
                <a:spcPts val="600"/>
              </a:spcBef>
              <a:buFont typeface="Arial" pitchFamily="34" charset="0"/>
              <a:buChar char="•"/>
            </a:pPr>
            <a:r>
              <a:rPr lang="en-US" i="1" dirty="0" smtClean="0">
                <a:solidFill>
                  <a:srgbClr val="FF7600"/>
                </a:solidFill>
              </a:rPr>
              <a:t>reducing local expenditure</a:t>
            </a:r>
            <a:r>
              <a:rPr lang="en-US" i="1" dirty="0" smtClean="0">
                <a:solidFill>
                  <a:srgbClr val="00B050"/>
                </a:solidFill>
              </a:rPr>
              <a:t> </a:t>
            </a:r>
            <a:r>
              <a:rPr lang="en-US" dirty="0" smtClean="0"/>
              <a:t>on print operations, </a:t>
            </a:r>
            <a:r>
              <a:rPr lang="en-US" i="1" dirty="0" smtClean="0">
                <a:solidFill>
                  <a:srgbClr val="FF7600"/>
                </a:solidFill>
              </a:rPr>
              <a:t>releasing space</a:t>
            </a:r>
            <a:r>
              <a:rPr lang="en-US" dirty="0" smtClean="0"/>
              <a:t> for new uses and facilitating a </a:t>
            </a:r>
            <a:r>
              <a:rPr lang="en-US" i="1" dirty="0" smtClean="0">
                <a:solidFill>
                  <a:srgbClr val="FF7600"/>
                </a:solidFill>
              </a:rPr>
              <a:t>redirection of library resources</a:t>
            </a:r>
            <a:r>
              <a:rPr lang="en-US" dirty="0" smtClean="0">
                <a:solidFill>
                  <a:schemeClr val="bg2"/>
                </a:solidFill>
              </a:rPr>
              <a:t>;</a:t>
            </a:r>
          </a:p>
          <a:p>
            <a:pPr>
              <a:spcBef>
                <a:spcPts val="600"/>
              </a:spcBef>
              <a:buFont typeface="Arial" pitchFamily="34" charset="0"/>
              <a:buChar char="•"/>
            </a:pPr>
            <a:r>
              <a:rPr lang="en-US" dirty="0" smtClean="0"/>
              <a:t>enabling </a:t>
            </a:r>
            <a:r>
              <a:rPr lang="en-US" i="1" dirty="0" err="1" smtClean="0">
                <a:solidFill>
                  <a:srgbClr val="FF7600"/>
                </a:solidFill>
              </a:rPr>
              <a:t>rationalisation</a:t>
            </a:r>
            <a:r>
              <a:rPr lang="en-US" i="1" dirty="0" smtClean="0">
                <a:solidFill>
                  <a:srgbClr val="FF7600"/>
                </a:solidFill>
              </a:rPr>
              <a:t> of aggregate print collection </a:t>
            </a:r>
            <a:r>
              <a:rPr lang="en-US" dirty="0" smtClean="0"/>
              <a:t>and </a:t>
            </a:r>
            <a:r>
              <a:rPr lang="en-US" i="1" dirty="0" smtClean="0">
                <a:solidFill>
                  <a:srgbClr val="FF7600"/>
                </a:solidFill>
              </a:rPr>
              <a:t>renovation of library service portfolio</a:t>
            </a:r>
          </a:p>
          <a:p>
            <a:endParaRPr lang="en-US" dirty="0"/>
          </a:p>
        </p:txBody>
      </p:sp>
      <p:sp>
        <p:nvSpPr>
          <p:cNvPr id="4" name="Rounded Rectangle 3"/>
          <p:cNvSpPr/>
          <p:nvPr/>
        </p:nvSpPr>
        <p:spPr bwMode="auto">
          <a:xfrm>
            <a:off x="1371600" y="5562600"/>
            <a:ext cx="6019800" cy="882441"/>
          </a:xfrm>
          <a:prstGeom prst="roundRect">
            <a:avLst/>
          </a:prstGeom>
          <a:solidFill>
            <a:schemeClr val="accent2">
              <a:alpha val="6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a:r>
              <a:rPr lang="en-US" sz="2000" dirty="0" smtClean="0">
                <a:solidFill>
                  <a:schemeClr val="tx1"/>
                </a:solidFill>
              </a:rPr>
              <a:t>Mass </a:t>
            </a:r>
            <a:r>
              <a:rPr lang="en-US" sz="2000" dirty="0" err="1" smtClean="0">
                <a:solidFill>
                  <a:schemeClr val="tx1"/>
                </a:solidFill>
              </a:rPr>
              <a:t>digitisation</a:t>
            </a:r>
            <a:r>
              <a:rPr lang="en-US" sz="2000" dirty="0" smtClean="0">
                <a:solidFill>
                  <a:schemeClr val="tx1"/>
                </a:solidFill>
              </a:rPr>
              <a:t> of retrospective print collections will drive this transition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par>
                          <p:cTn id="8" fill="hold">
                            <p:stCondLst>
                              <p:cond delay="500"/>
                            </p:stCondLst>
                            <p:childTnLst>
                              <p:par>
                                <p:cTn id="9" presetID="9" presetClass="entr" presetSubtype="0" fill="hold" nodeType="afterEffect">
                                  <p:stCondLst>
                                    <p:cond delay="100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dissolve">
                                      <p:cBhvr>
                                        <p:cTn id="11" dur="500"/>
                                        <p:tgtEl>
                                          <p:spTgt spid="3">
                                            <p:txEl>
                                              <p:pRg st="3" end="3"/>
                                            </p:txEl>
                                          </p:spTgt>
                                        </p:tgtEl>
                                      </p:cBhvr>
                                    </p:animEffect>
                                  </p:childTnLst>
                                </p:cTn>
                              </p:par>
                            </p:childTnLst>
                          </p:cTn>
                        </p:par>
                        <p:par>
                          <p:cTn id="12" fill="hold">
                            <p:stCondLst>
                              <p:cond delay="2000"/>
                            </p:stCondLst>
                            <p:childTnLst>
                              <p:par>
                                <p:cTn id="13" presetID="9" presetClass="entr" presetSubtype="0" fill="hold" nodeType="afterEffect">
                                  <p:stCondLst>
                                    <p:cond delay="10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ssolv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University libraries in 2020</a:t>
            </a:r>
            <a:endParaRPr lang="en-US" dirty="0"/>
          </a:p>
        </p:txBody>
      </p:sp>
      <p:sp>
        <p:nvSpPr>
          <p:cNvPr id="4" name="Content Placeholder 3"/>
          <p:cNvSpPr>
            <a:spLocks noGrp="1"/>
          </p:cNvSpPr>
          <p:nvPr>
            <p:ph idx="1"/>
          </p:nvPr>
        </p:nvSpPr>
        <p:spPr>
          <a:xfrm>
            <a:off x="720531" y="1859883"/>
            <a:ext cx="7702550" cy="4202113"/>
          </a:xfrm>
        </p:spPr>
        <p:txBody>
          <a:bodyPr>
            <a:normAutofit fontScale="92500"/>
          </a:bodyPr>
          <a:lstStyle/>
          <a:p>
            <a:pPr>
              <a:buNone/>
            </a:pPr>
            <a:r>
              <a:rPr lang="en-US" dirty="0" smtClean="0"/>
              <a:t>With the exception of a small number of large research libraries,</a:t>
            </a:r>
            <a:r>
              <a:rPr lang="en-US" sz="1900" dirty="0" smtClean="0"/>
              <a:t> </a:t>
            </a:r>
          </a:p>
          <a:p>
            <a:pPr lvl="1"/>
            <a:r>
              <a:rPr lang="en-US" sz="2000" dirty="0" smtClean="0"/>
              <a:t>retrospective print collections will be managed as a </a:t>
            </a:r>
            <a:r>
              <a:rPr lang="en-US" sz="2000" i="1" dirty="0" smtClean="0">
                <a:solidFill>
                  <a:srgbClr val="FF6600"/>
                </a:solidFill>
              </a:rPr>
              <a:t>shared resource</a:t>
            </a:r>
            <a:r>
              <a:rPr lang="en-US" sz="2000" dirty="0" smtClean="0"/>
              <a:t>, physically consolidated in large regional stores</a:t>
            </a:r>
          </a:p>
          <a:p>
            <a:pPr lvl="1"/>
            <a:r>
              <a:rPr lang="en-US" sz="2000" dirty="0" smtClean="0"/>
              <a:t>library materials spending in the academic sector will be </a:t>
            </a:r>
            <a:r>
              <a:rPr lang="en-US" sz="2000" i="1" dirty="0" smtClean="0">
                <a:solidFill>
                  <a:srgbClr val="FF6600"/>
                </a:solidFill>
              </a:rPr>
              <a:t>80+%  directed toward licensed electronic content </a:t>
            </a:r>
            <a:r>
              <a:rPr lang="en-US" sz="2000" dirty="0" smtClean="0"/>
              <a:t>distributed by a small number of large aggregators</a:t>
            </a:r>
          </a:p>
          <a:p>
            <a:pPr>
              <a:buNone/>
            </a:pPr>
            <a:r>
              <a:rPr lang="en-US" dirty="0" smtClean="0"/>
              <a:t>Strong downward pressure on costs will accelerate shift toward:</a:t>
            </a:r>
          </a:p>
          <a:p>
            <a:pPr lvl="1">
              <a:spcBef>
                <a:spcPts val="0"/>
              </a:spcBef>
            </a:pPr>
            <a:r>
              <a:rPr lang="en-US" sz="2100" i="1" dirty="0" smtClean="0"/>
              <a:t>consolidation of library collections</a:t>
            </a:r>
          </a:p>
          <a:p>
            <a:pPr lvl="1">
              <a:spcBef>
                <a:spcPts val="0"/>
              </a:spcBef>
            </a:pPr>
            <a:r>
              <a:rPr lang="en-US" sz="2100" i="1" dirty="0" smtClean="0"/>
              <a:t>more resource sharing </a:t>
            </a:r>
          </a:p>
          <a:p>
            <a:pPr lvl="1">
              <a:spcBef>
                <a:spcPts val="0"/>
              </a:spcBef>
            </a:pPr>
            <a:r>
              <a:rPr lang="en-US" sz="2100" i="1" dirty="0" smtClean="0"/>
              <a:t>move to outsourced services </a:t>
            </a:r>
          </a:p>
          <a:p>
            <a:pPr>
              <a:buNone/>
            </a:pPr>
            <a:endParaRPr lang="en-US" dirty="0"/>
          </a:p>
        </p:txBody>
      </p:sp>
      <p:sp>
        <p:nvSpPr>
          <p:cNvPr id="5" name="Rounded Rectangle 4"/>
          <p:cNvSpPr/>
          <p:nvPr/>
        </p:nvSpPr>
        <p:spPr bwMode="auto">
          <a:xfrm>
            <a:off x="863178" y="5853999"/>
            <a:ext cx="7524496" cy="510992"/>
          </a:xfrm>
          <a:prstGeom prst="round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20000"/>
              </a:lnSpc>
              <a:spcBef>
                <a:spcPct val="50000"/>
              </a:spcBef>
              <a:spcAft>
                <a:spcPct val="0"/>
              </a:spcAft>
              <a:buClrTx/>
              <a:buSzTx/>
              <a:buFontTx/>
              <a:buNone/>
              <a:tabLst/>
            </a:pPr>
            <a:r>
              <a:rPr kumimoji="0" lang="en-US" sz="2200" b="1" i="0" u="none" strike="noStrike" cap="none" normalizeH="0" baseline="0" dirty="0" smtClean="0">
                <a:ln>
                  <a:noFill/>
                </a:ln>
                <a:solidFill>
                  <a:schemeClr val="bg1"/>
                </a:solidFill>
                <a:effectLst/>
                <a:latin typeface="Trebuchet MS" pitchFamily="34" charset="0"/>
              </a:rPr>
              <a:t>CAVAL</a:t>
            </a:r>
            <a:r>
              <a:rPr kumimoji="0" lang="en-US" sz="2200" b="1" i="0" u="none" strike="noStrike" cap="none" normalizeH="0" dirty="0" smtClean="0">
                <a:ln>
                  <a:noFill/>
                </a:ln>
                <a:solidFill>
                  <a:schemeClr val="bg1"/>
                </a:solidFill>
                <a:effectLst/>
                <a:latin typeface="Trebuchet MS" pitchFamily="34" charset="0"/>
              </a:rPr>
              <a:t> provides infrastructure to manage this transition</a:t>
            </a:r>
            <a:endParaRPr kumimoji="0" lang="en-US" sz="2200" b="1" i="0" u="none" strike="noStrike" cap="none" normalizeH="0" baseline="0" dirty="0" smtClean="0">
              <a:ln>
                <a:noFill/>
              </a:ln>
              <a:solidFill>
                <a:schemeClr val="bg1"/>
              </a:solidFill>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3" cstate="print"/>
          <a:srcRect/>
          <a:stretch>
            <a:fillRect/>
          </a:stretch>
        </p:blipFill>
        <p:spPr bwMode="auto">
          <a:xfrm>
            <a:off x="152400" y="4953000"/>
            <a:ext cx="1466850" cy="1066800"/>
          </a:xfrm>
          <a:prstGeom prst="rect">
            <a:avLst/>
          </a:prstGeom>
          <a:ln>
            <a:noFill/>
          </a:ln>
          <a:effectLst>
            <a:softEdge rad="112500"/>
          </a:effectLst>
        </p:spPr>
      </p:pic>
      <p:pic>
        <p:nvPicPr>
          <p:cNvPr id="3076" name="Picture 4"/>
          <p:cNvPicPr>
            <a:picLocks noChangeAspect="1" noChangeArrowheads="1"/>
          </p:cNvPicPr>
          <p:nvPr/>
        </p:nvPicPr>
        <p:blipFill>
          <a:blip r:embed="rId4" cstate="print"/>
          <a:srcRect/>
          <a:stretch>
            <a:fillRect/>
          </a:stretch>
        </p:blipFill>
        <p:spPr bwMode="auto">
          <a:xfrm>
            <a:off x="6781800" y="2743200"/>
            <a:ext cx="1917915" cy="2057400"/>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t>Australian national presence </a:t>
            </a:r>
            <a:br>
              <a:rPr lang="en-US" dirty="0" smtClean="0"/>
            </a:br>
            <a:r>
              <a:rPr lang="en-US" dirty="0" smtClean="0"/>
              <a:t>                  in mass-</a:t>
            </a:r>
            <a:r>
              <a:rPr lang="en-US" dirty="0" err="1" smtClean="0"/>
              <a:t>digitised</a:t>
            </a:r>
            <a:r>
              <a:rPr lang="en-US" dirty="0" smtClean="0"/>
              <a:t> library corpus</a:t>
            </a:r>
            <a:endParaRPr lang="en-US" dirty="0"/>
          </a:p>
        </p:txBody>
      </p:sp>
      <p:pic>
        <p:nvPicPr>
          <p:cNvPr id="3075" name="Picture 3"/>
          <p:cNvPicPr>
            <a:picLocks noGrp="1" noChangeAspect="1" noChangeArrowheads="1"/>
          </p:cNvPicPr>
          <p:nvPr>
            <p:ph idx="1"/>
          </p:nvPr>
        </p:nvPicPr>
        <p:blipFill>
          <a:blip r:embed="rId5" cstate="print"/>
          <a:srcRect/>
          <a:stretch>
            <a:fillRect/>
          </a:stretch>
        </p:blipFill>
        <p:spPr bwMode="auto">
          <a:xfrm>
            <a:off x="228600" y="1600200"/>
            <a:ext cx="2000250" cy="1000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2286000" y="1600200"/>
            <a:ext cx="6396623" cy="1055674"/>
          </a:xfrm>
          <a:prstGeom prst="rect">
            <a:avLst/>
          </a:prstGeom>
          <a:noFill/>
        </p:spPr>
        <p:txBody>
          <a:bodyPr wrap="none" rtlCol="0">
            <a:spAutoFit/>
          </a:bodyPr>
          <a:lstStyle/>
          <a:p>
            <a:pPr>
              <a:spcBef>
                <a:spcPts val="600"/>
              </a:spcBef>
            </a:pPr>
            <a:r>
              <a:rPr lang="en-US" dirty="0" smtClean="0"/>
              <a:t>6,288 publications about Australia</a:t>
            </a:r>
          </a:p>
          <a:p>
            <a:pPr>
              <a:spcBef>
                <a:spcPts val="600"/>
              </a:spcBef>
            </a:pPr>
            <a:r>
              <a:rPr lang="en-US" b="0" i="1" dirty="0" smtClean="0"/>
              <a:t>History, literature, geography, flora &amp; fauna</a:t>
            </a:r>
            <a:endParaRPr lang="en-US" b="0" i="1" dirty="0"/>
          </a:p>
        </p:txBody>
      </p:sp>
      <p:sp>
        <p:nvSpPr>
          <p:cNvPr id="8" name="TextBox 7"/>
          <p:cNvSpPr txBox="1"/>
          <p:nvPr/>
        </p:nvSpPr>
        <p:spPr>
          <a:xfrm>
            <a:off x="304800" y="3048000"/>
            <a:ext cx="6670416" cy="1575816"/>
          </a:xfrm>
          <a:prstGeom prst="rect">
            <a:avLst/>
          </a:prstGeom>
          <a:solidFill>
            <a:schemeClr val="bg1">
              <a:alpha val="30000"/>
            </a:schemeClr>
          </a:solidFill>
        </p:spPr>
        <p:txBody>
          <a:bodyPr wrap="none" rtlCol="0">
            <a:spAutoFit/>
          </a:bodyPr>
          <a:lstStyle/>
          <a:p>
            <a:pPr>
              <a:spcBef>
                <a:spcPts val="600"/>
              </a:spcBef>
            </a:pPr>
            <a:r>
              <a:rPr lang="en-US" dirty="0" smtClean="0"/>
              <a:t>17,859 </a:t>
            </a:r>
            <a:r>
              <a:rPr lang="en-US" b="0" dirty="0" smtClean="0"/>
              <a:t>publications</a:t>
            </a:r>
            <a:r>
              <a:rPr lang="en-US" dirty="0" smtClean="0"/>
              <a:t> produced in Australia</a:t>
            </a:r>
          </a:p>
          <a:p>
            <a:pPr>
              <a:spcBef>
                <a:spcPts val="600"/>
              </a:spcBef>
            </a:pPr>
            <a:r>
              <a:rPr lang="en-US" dirty="0" smtClean="0"/>
              <a:t>15,706 </a:t>
            </a:r>
            <a:r>
              <a:rPr lang="en-US" b="0" dirty="0" smtClean="0"/>
              <a:t>(88%) held by one or more of NLA, G8</a:t>
            </a:r>
            <a:endParaRPr lang="en-US" dirty="0" smtClean="0"/>
          </a:p>
          <a:p>
            <a:pPr>
              <a:spcBef>
                <a:spcPts val="600"/>
              </a:spcBef>
            </a:pPr>
            <a:r>
              <a:rPr lang="en-US" b="0" dirty="0" smtClean="0"/>
              <a:t>     </a:t>
            </a:r>
            <a:r>
              <a:rPr lang="en-US" dirty="0" smtClean="0"/>
              <a:t>877 </a:t>
            </a:r>
            <a:r>
              <a:rPr lang="en-US" b="0" dirty="0" smtClean="0"/>
              <a:t>(5%) available as </a:t>
            </a:r>
            <a:r>
              <a:rPr lang="en-US" dirty="0" smtClean="0"/>
              <a:t>public domain </a:t>
            </a:r>
            <a:r>
              <a:rPr lang="en-US" b="0" dirty="0" smtClean="0"/>
              <a:t>in USA</a:t>
            </a:r>
          </a:p>
        </p:txBody>
      </p:sp>
      <p:sp>
        <p:nvSpPr>
          <p:cNvPr id="9" name="TextBox 8"/>
          <p:cNvSpPr txBox="1"/>
          <p:nvPr/>
        </p:nvSpPr>
        <p:spPr>
          <a:xfrm>
            <a:off x="3048000" y="6248400"/>
            <a:ext cx="5849102" cy="313932"/>
          </a:xfrm>
          <a:prstGeom prst="rect">
            <a:avLst/>
          </a:prstGeom>
          <a:noFill/>
        </p:spPr>
        <p:txBody>
          <a:bodyPr wrap="none" rtlCol="0">
            <a:spAutoFit/>
          </a:bodyPr>
          <a:lstStyle/>
          <a:p>
            <a:r>
              <a:rPr lang="en-US" sz="1200" b="0" i="1" dirty="0" smtClean="0">
                <a:latin typeface="Calibri" pitchFamily="34" charset="0"/>
              </a:rPr>
              <a:t>Data current as of </a:t>
            </a:r>
            <a:r>
              <a:rPr lang="en-US" sz="1200" b="0" i="1" dirty="0" smtClean="0">
                <a:solidFill>
                  <a:srgbClr val="FF0000"/>
                </a:solidFill>
                <a:latin typeface="Calibri" pitchFamily="34" charset="0"/>
              </a:rPr>
              <a:t>June 2010</a:t>
            </a:r>
            <a:r>
              <a:rPr lang="en-US" sz="1200" b="0" i="1" dirty="0" smtClean="0">
                <a:latin typeface="Calibri" pitchFamily="34" charset="0"/>
              </a:rPr>
              <a:t>, based on analysis of 3.64M titles in </a:t>
            </a:r>
            <a:r>
              <a:rPr lang="en-US" sz="1200" b="0" i="1" dirty="0" err="1" smtClean="0">
                <a:latin typeface="Calibri" pitchFamily="34" charset="0"/>
              </a:rPr>
              <a:t>HathiTrust</a:t>
            </a:r>
            <a:r>
              <a:rPr lang="en-US" sz="1200" b="0" i="1" dirty="0" smtClean="0">
                <a:latin typeface="Calibri" pitchFamily="34" charset="0"/>
              </a:rPr>
              <a:t> Digital Library.</a:t>
            </a:r>
          </a:p>
        </p:txBody>
      </p:sp>
      <p:sp>
        <p:nvSpPr>
          <p:cNvPr id="10" name="TextBox 9"/>
          <p:cNvSpPr txBox="1"/>
          <p:nvPr/>
        </p:nvSpPr>
        <p:spPr>
          <a:xfrm>
            <a:off x="1447800" y="4953000"/>
            <a:ext cx="7543800" cy="1055674"/>
          </a:xfrm>
          <a:prstGeom prst="rect">
            <a:avLst/>
          </a:prstGeom>
          <a:solidFill>
            <a:schemeClr val="bg1">
              <a:alpha val="22000"/>
            </a:schemeClr>
          </a:solidFill>
        </p:spPr>
        <p:txBody>
          <a:bodyPr wrap="square" rtlCol="0">
            <a:spAutoFit/>
          </a:bodyPr>
          <a:lstStyle/>
          <a:p>
            <a:pPr>
              <a:spcBef>
                <a:spcPts val="600"/>
              </a:spcBef>
            </a:pPr>
            <a:r>
              <a:rPr lang="en-US" b="0" dirty="0" smtClean="0"/>
              <a:t> </a:t>
            </a:r>
            <a:r>
              <a:rPr lang="en-US" dirty="0" smtClean="0"/>
              <a:t>1,104 rare Australian imprints </a:t>
            </a:r>
            <a:r>
              <a:rPr lang="en-US" b="0" dirty="0" smtClean="0"/>
              <a:t>(held by &lt;5 libraries)</a:t>
            </a:r>
          </a:p>
          <a:p>
            <a:pPr>
              <a:spcBef>
                <a:spcPts val="600"/>
              </a:spcBef>
            </a:pPr>
            <a:r>
              <a:rPr lang="en-US" b="0" dirty="0" smtClean="0"/>
              <a:t>    </a:t>
            </a:r>
            <a:r>
              <a:rPr lang="en-US" dirty="0" smtClean="0"/>
              <a:t>855 </a:t>
            </a:r>
            <a:r>
              <a:rPr lang="en-US" b="0" dirty="0" smtClean="0"/>
              <a:t>(77%) </a:t>
            </a:r>
            <a:r>
              <a:rPr lang="en-US" dirty="0" smtClean="0"/>
              <a:t>not</a:t>
            </a:r>
            <a:r>
              <a:rPr lang="en-US" b="0" dirty="0" smtClean="0"/>
              <a:t> held by NLA or G8 libraries</a:t>
            </a:r>
            <a:endParaRPr lang="en-US" dirty="0"/>
          </a:p>
        </p:txBody>
      </p:sp>
      <p:sp>
        <p:nvSpPr>
          <p:cNvPr id="12" name="Rectangle 11"/>
          <p:cNvSpPr/>
          <p:nvPr/>
        </p:nvSpPr>
        <p:spPr bwMode="auto">
          <a:xfrm>
            <a:off x="292590" y="4998117"/>
            <a:ext cx="914400" cy="914400"/>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smtClean="0">
              <a:ln>
                <a:noFill/>
              </a:ln>
              <a:solidFill>
                <a:srgbClr val="000000"/>
              </a:solidFill>
              <a:effectLst/>
              <a:latin typeface="Trebuchet MS" pitchFamily="34" charset="0"/>
            </a:endParaRPr>
          </a:p>
        </p:txBody>
      </p:sp>
      <p:sp>
        <p:nvSpPr>
          <p:cNvPr id="14" name="Rectangle 13"/>
          <p:cNvSpPr/>
          <p:nvPr/>
        </p:nvSpPr>
        <p:spPr bwMode="auto">
          <a:xfrm>
            <a:off x="149943" y="1431942"/>
            <a:ext cx="8701467" cy="53553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smtClean="0">
              <a:ln>
                <a:noFill/>
              </a:ln>
              <a:solidFill>
                <a:srgbClr val="000000"/>
              </a:solidFill>
              <a:effectLst/>
              <a:latin typeface="Trebuchet MS" pitchFamily="34" charset="0"/>
            </a:endParaRPr>
          </a:p>
        </p:txBody>
      </p:sp>
      <p:sp>
        <p:nvSpPr>
          <p:cNvPr id="13" name="TextBox 12"/>
          <p:cNvSpPr txBox="1"/>
          <p:nvPr/>
        </p:nvSpPr>
        <p:spPr>
          <a:xfrm>
            <a:off x="149943" y="1596643"/>
            <a:ext cx="8701467" cy="4909036"/>
          </a:xfrm>
          <a:prstGeom prst="rect">
            <a:avLst/>
          </a:prstGeom>
          <a:solidFill>
            <a:srgbClr val="FFFFFF">
              <a:alpha val="90000"/>
            </a:srgbClr>
          </a:solidFill>
        </p:spPr>
        <p:txBody>
          <a:bodyPr wrap="square" rtlCol="0">
            <a:spAutoFit/>
          </a:bodyPr>
          <a:lstStyle/>
          <a:p>
            <a:pPr algn="ctr">
              <a:lnSpc>
                <a:spcPct val="100000"/>
              </a:lnSpc>
              <a:spcBef>
                <a:spcPts val="600"/>
              </a:spcBef>
            </a:pPr>
            <a:r>
              <a:rPr lang="en-US" sz="2000" dirty="0" smtClean="0">
                <a:solidFill>
                  <a:schemeClr val="accent1"/>
                </a:solidFill>
              </a:rPr>
              <a:t>Australian imprints account for less than 1% </a:t>
            </a:r>
          </a:p>
          <a:p>
            <a:pPr algn="ctr">
              <a:lnSpc>
                <a:spcPct val="100000"/>
              </a:lnSpc>
              <a:spcBef>
                <a:spcPts val="600"/>
              </a:spcBef>
            </a:pPr>
            <a:r>
              <a:rPr lang="en-US" sz="2000" dirty="0" smtClean="0">
                <a:solidFill>
                  <a:schemeClr val="accent1"/>
                </a:solidFill>
              </a:rPr>
              <a:t>of the 3.64 million titles in the </a:t>
            </a:r>
            <a:r>
              <a:rPr lang="en-US" sz="2000" dirty="0" err="1" smtClean="0">
                <a:solidFill>
                  <a:schemeClr val="accent1"/>
                </a:solidFill>
              </a:rPr>
              <a:t>HathiTrust</a:t>
            </a:r>
            <a:r>
              <a:rPr lang="en-US" sz="2000" dirty="0" smtClean="0">
                <a:solidFill>
                  <a:schemeClr val="accent1"/>
                </a:solidFill>
              </a:rPr>
              <a:t> as of June 2010.</a:t>
            </a:r>
          </a:p>
          <a:p>
            <a:pPr lvl="1">
              <a:lnSpc>
                <a:spcPct val="100000"/>
              </a:lnSpc>
              <a:spcBef>
                <a:spcPts val="600"/>
              </a:spcBef>
            </a:pPr>
            <a:endParaRPr lang="en-US" sz="2000" dirty="0" smtClean="0"/>
          </a:p>
          <a:p>
            <a:pPr lvl="1">
              <a:lnSpc>
                <a:spcPct val="100000"/>
              </a:lnSpc>
              <a:spcBef>
                <a:spcPts val="600"/>
              </a:spcBef>
            </a:pPr>
            <a:r>
              <a:rPr lang="en-US" sz="2000" dirty="0" smtClean="0"/>
              <a:t>Most of the mass-</a:t>
            </a:r>
            <a:r>
              <a:rPr lang="en-US" sz="2000" dirty="0" err="1" smtClean="0"/>
              <a:t>digitised</a:t>
            </a:r>
            <a:r>
              <a:rPr lang="en-US" sz="2000" dirty="0" smtClean="0"/>
              <a:t> content represents publications from the US (30%+), UK (9%), Germany (8%), France (6%) and other countries.</a:t>
            </a:r>
          </a:p>
          <a:p>
            <a:pPr lvl="1"/>
            <a:r>
              <a:rPr lang="en-US" sz="2000" dirty="0" smtClean="0"/>
              <a:t>The </a:t>
            </a:r>
            <a:r>
              <a:rPr lang="en-US" sz="2000" dirty="0" err="1" smtClean="0"/>
              <a:t>HathiTrust</a:t>
            </a:r>
            <a:r>
              <a:rPr lang="en-US" sz="2000" dirty="0" smtClean="0"/>
              <a:t> collection substantially mirrors the aggregate academic print collection:  </a:t>
            </a:r>
          </a:p>
          <a:p>
            <a:pPr lvl="2">
              <a:spcBef>
                <a:spcPts val="0"/>
              </a:spcBef>
              <a:buFont typeface="Arial" pitchFamily="34" charset="0"/>
              <a:buChar char="•"/>
            </a:pPr>
            <a:r>
              <a:rPr lang="en-US" sz="2000" dirty="0" smtClean="0"/>
              <a:t>mostly monographic titles </a:t>
            </a:r>
          </a:p>
          <a:p>
            <a:pPr lvl="2">
              <a:spcBef>
                <a:spcPts val="0"/>
              </a:spcBef>
              <a:buFont typeface="Arial" pitchFamily="34" charset="0"/>
              <a:buChar char="•"/>
            </a:pPr>
            <a:r>
              <a:rPr lang="en-US" sz="2000" dirty="0" smtClean="0"/>
              <a:t>mostly in-copyright </a:t>
            </a:r>
          </a:p>
          <a:p>
            <a:pPr lvl="2">
              <a:spcBef>
                <a:spcPts val="0"/>
              </a:spcBef>
              <a:buFont typeface="Arial" pitchFamily="34" charset="0"/>
              <a:buChar char="•"/>
            </a:pPr>
            <a:r>
              <a:rPr lang="en-US" sz="2000" dirty="0" smtClean="0"/>
              <a:t>mostly in the humanities </a:t>
            </a:r>
          </a:p>
          <a:p>
            <a:pPr lvl="1" algn="ctr">
              <a:spcBef>
                <a:spcPts val="0"/>
              </a:spcBef>
            </a:pPr>
            <a:r>
              <a:rPr lang="en-US" sz="2000" i="1" dirty="0" smtClean="0">
                <a:solidFill>
                  <a:srgbClr val="FF7600"/>
                </a:solidFill>
              </a:rPr>
              <a:t>These are the materials for which shared print provision </a:t>
            </a:r>
          </a:p>
          <a:p>
            <a:pPr lvl="1" algn="ctr">
              <a:spcBef>
                <a:spcPts val="0"/>
              </a:spcBef>
            </a:pPr>
            <a:r>
              <a:rPr lang="en-US" sz="2000" i="1" dirty="0" smtClean="0">
                <a:solidFill>
                  <a:srgbClr val="FF7600"/>
                </a:solidFill>
              </a:rPr>
              <a:t>is most critically needed.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Australian research library collections </a:t>
            </a:r>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3" cstate="print"/>
          <a:srcRect/>
          <a:stretch>
            <a:fillRect/>
          </a:stretch>
        </p:blipFill>
        <p:spPr bwMode="auto">
          <a:xfrm>
            <a:off x="533400" y="1544782"/>
            <a:ext cx="8153400" cy="5046518"/>
          </a:xfrm>
          <a:prstGeom prst="rect">
            <a:avLst/>
          </a:prstGeom>
          <a:ln>
            <a:noFill/>
          </a:ln>
          <a:effectLst>
            <a:softEdge rad="112500"/>
          </a:effectLst>
        </p:spPr>
      </p:pic>
      <p:sp>
        <p:nvSpPr>
          <p:cNvPr id="5" name="TextBox 4"/>
          <p:cNvSpPr txBox="1"/>
          <p:nvPr/>
        </p:nvSpPr>
        <p:spPr>
          <a:xfrm>
            <a:off x="6858000" y="6400800"/>
            <a:ext cx="2013693" cy="299184"/>
          </a:xfrm>
          <a:prstGeom prst="rect">
            <a:avLst/>
          </a:prstGeom>
          <a:noFill/>
        </p:spPr>
        <p:txBody>
          <a:bodyPr wrap="none" rtlCol="0">
            <a:spAutoFit/>
          </a:bodyPr>
          <a:lstStyle/>
          <a:p>
            <a:r>
              <a:rPr lang="en-US" sz="1200" i="1" dirty="0" smtClean="0">
                <a:latin typeface="Calibri" pitchFamily="34" charset="0"/>
              </a:rPr>
              <a:t>Data current as of June 2010</a:t>
            </a:r>
            <a:endParaRPr lang="en-US" sz="1200" i="1" dirty="0">
              <a:latin typeface="Calibri" pitchFamily="34" charset="0"/>
            </a:endParaRPr>
          </a:p>
        </p:txBody>
      </p:sp>
      <p:sp>
        <p:nvSpPr>
          <p:cNvPr id="6" name="TextBox 5"/>
          <p:cNvSpPr txBox="1"/>
          <p:nvPr/>
        </p:nvSpPr>
        <p:spPr>
          <a:xfrm>
            <a:off x="5410200" y="2240340"/>
            <a:ext cx="3200400" cy="1736646"/>
          </a:xfrm>
          <a:prstGeom prst="roundRect">
            <a:avLst/>
          </a:prstGeom>
          <a:gradFill>
            <a:gsLst>
              <a:gs pos="0">
                <a:schemeClr val="accent1">
                  <a:tint val="66000"/>
                  <a:satMod val="160000"/>
                  <a:alpha val="79000"/>
                </a:schemeClr>
              </a:gs>
              <a:gs pos="50000">
                <a:schemeClr val="accent1">
                  <a:tint val="44500"/>
                  <a:satMod val="160000"/>
                </a:schemeClr>
              </a:gs>
              <a:gs pos="100000">
                <a:schemeClr val="accent1">
                  <a:tint val="23500"/>
                  <a:satMod val="160000"/>
                </a:schemeClr>
              </a:gs>
            </a:gsLst>
            <a:lin ang="5400000" scaled="0"/>
          </a:gradFill>
          <a:effectLst>
            <a:outerShdw blurRad="50800" dist="38100" dir="5400000" algn="t" rotWithShape="0">
              <a:prstClr val="black">
                <a:alpha val="40000"/>
              </a:prstClr>
            </a:outerShdw>
          </a:effectLst>
        </p:spPr>
        <p:txBody>
          <a:bodyPr wrap="square" rtlCol="0">
            <a:spAutoFit/>
          </a:bodyPr>
          <a:lstStyle/>
          <a:p>
            <a:pPr>
              <a:lnSpc>
                <a:spcPct val="100000"/>
              </a:lnSpc>
              <a:spcBef>
                <a:spcPts val="0"/>
              </a:spcBef>
            </a:pPr>
            <a:r>
              <a:rPr lang="en-US" i="1" dirty="0" smtClean="0">
                <a:latin typeface="Calibri" pitchFamily="34" charset="0"/>
              </a:rPr>
              <a:t>As of June 2010, 25% of titles in G8 libraries are duplicated in mass-</a:t>
            </a:r>
            <a:r>
              <a:rPr lang="en-US" i="1" dirty="0" err="1" smtClean="0">
                <a:latin typeface="Calibri" pitchFamily="34" charset="0"/>
              </a:rPr>
              <a:t>digitised</a:t>
            </a:r>
            <a:r>
              <a:rPr lang="en-US" i="1" dirty="0" smtClean="0">
                <a:latin typeface="Calibri" pitchFamily="34" charset="0"/>
              </a:rPr>
              <a:t> corpus</a:t>
            </a:r>
            <a:endParaRPr lang="en-US" i="1" dirty="0">
              <a:latin typeface="Calibri" pitchFamily="34" charset="0"/>
            </a:endParaRPr>
          </a:p>
        </p:txBody>
      </p:sp>
      <p:pic>
        <p:nvPicPr>
          <p:cNvPr id="7" name="Picture 10"/>
          <p:cNvPicPr>
            <a:picLocks noChangeAspect="1" noChangeArrowheads="1"/>
          </p:cNvPicPr>
          <p:nvPr/>
        </p:nvPicPr>
        <p:blipFill>
          <a:blip r:embed="rId4" cstate="print"/>
          <a:srcRect/>
          <a:stretch>
            <a:fillRect/>
          </a:stretch>
        </p:blipFill>
        <p:spPr bwMode="auto">
          <a:xfrm>
            <a:off x="381000" y="4343400"/>
            <a:ext cx="609600" cy="63521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OCLC Research themes</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92590" y="1859883"/>
            <a:ext cx="8587876" cy="410241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4975" y="147638"/>
            <a:ext cx="7417906" cy="1284287"/>
          </a:xfrm>
        </p:spPr>
        <p:txBody>
          <a:bodyPr/>
          <a:lstStyle/>
          <a:p>
            <a:r>
              <a:rPr lang="en-US" dirty="0" smtClean="0"/>
              <a:t>CAVAL member library collections</a:t>
            </a:r>
            <a:endParaRPr lang="en-US" dirty="0"/>
          </a:p>
        </p:txBody>
      </p:sp>
      <p:graphicFrame>
        <p:nvGraphicFramePr>
          <p:cNvPr id="5" name="Chart 4"/>
          <p:cNvGraphicFramePr/>
          <p:nvPr/>
        </p:nvGraphicFramePr>
        <p:xfrm>
          <a:off x="720531" y="1717236"/>
          <a:ext cx="6847056" cy="484999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336162" y="3856941"/>
            <a:ext cx="2947602" cy="461665"/>
          </a:xfrm>
          <a:prstGeom prst="rect">
            <a:avLst/>
          </a:prstGeom>
          <a:noFill/>
        </p:spPr>
        <p:txBody>
          <a:bodyPr wrap="none" rtlCol="0">
            <a:spAutoFit/>
          </a:bodyPr>
          <a:lstStyle/>
          <a:p>
            <a:r>
              <a:rPr lang="en-US" sz="2000" dirty="0" smtClean="0">
                <a:solidFill>
                  <a:schemeClr val="accent1"/>
                </a:solidFill>
                <a:latin typeface="Calibri" pitchFamily="34" charset="0"/>
              </a:rPr>
              <a:t>Median duplication = 15%</a:t>
            </a:r>
            <a:endParaRPr lang="en-US" sz="2000" dirty="0">
              <a:solidFill>
                <a:schemeClr val="accent1"/>
              </a:solidFill>
              <a:latin typeface="Calibri" pitchFamily="34" charset="0"/>
            </a:endParaRPr>
          </a:p>
        </p:txBody>
      </p:sp>
      <p:sp>
        <p:nvSpPr>
          <p:cNvPr id="7" name="TextBox 6"/>
          <p:cNvSpPr txBox="1"/>
          <p:nvPr/>
        </p:nvSpPr>
        <p:spPr>
          <a:xfrm>
            <a:off x="3288177" y="1574589"/>
            <a:ext cx="2947602" cy="461665"/>
          </a:xfrm>
          <a:prstGeom prst="rect">
            <a:avLst/>
          </a:prstGeom>
          <a:solidFill>
            <a:schemeClr val="bg1">
              <a:alpha val="68000"/>
            </a:schemeClr>
          </a:solidFill>
        </p:spPr>
        <p:txBody>
          <a:bodyPr wrap="none" rtlCol="0">
            <a:spAutoFit/>
          </a:bodyPr>
          <a:lstStyle/>
          <a:p>
            <a:r>
              <a:rPr lang="en-US" sz="2000" dirty="0" smtClean="0">
                <a:solidFill>
                  <a:schemeClr val="accent2"/>
                </a:solidFill>
                <a:latin typeface="Calibri" pitchFamily="34" charset="0"/>
              </a:rPr>
              <a:t>Median duplication = 23%</a:t>
            </a:r>
            <a:endParaRPr lang="en-US" sz="2000" dirty="0">
              <a:solidFill>
                <a:schemeClr val="accent2"/>
              </a:solidFill>
              <a:latin typeface="Calibri" pitchFamily="34" charset="0"/>
            </a:endParaRPr>
          </a:p>
        </p:txBody>
      </p:sp>
      <p:sp>
        <p:nvSpPr>
          <p:cNvPr id="8" name="TextBox 7"/>
          <p:cNvSpPr txBox="1"/>
          <p:nvPr/>
        </p:nvSpPr>
        <p:spPr>
          <a:xfrm>
            <a:off x="6858000" y="6281940"/>
            <a:ext cx="2013693" cy="299184"/>
          </a:xfrm>
          <a:prstGeom prst="rect">
            <a:avLst/>
          </a:prstGeom>
          <a:noFill/>
        </p:spPr>
        <p:txBody>
          <a:bodyPr wrap="none" rtlCol="0">
            <a:spAutoFit/>
          </a:bodyPr>
          <a:lstStyle/>
          <a:p>
            <a:r>
              <a:rPr lang="en-US" sz="1200" i="1" dirty="0" smtClean="0">
                <a:latin typeface="Calibri" pitchFamily="34" charset="0"/>
              </a:rPr>
              <a:t>Data current as of June 2010</a:t>
            </a:r>
            <a:endParaRPr lang="en-US" sz="1200" i="1" dirty="0">
              <a:latin typeface="Calibri" pitchFamily="34" charset="0"/>
            </a:endParaRPr>
          </a:p>
        </p:txBody>
      </p:sp>
      <p:pic>
        <p:nvPicPr>
          <p:cNvPr id="9" name="Picture 2"/>
          <p:cNvPicPr>
            <a:picLocks noChangeAspect="1" noChangeArrowheads="1"/>
          </p:cNvPicPr>
          <p:nvPr/>
        </p:nvPicPr>
        <p:blipFill>
          <a:blip r:embed="rId4" cstate="print"/>
          <a:srcRect/>
          <a:stretch>
            <a:fillRect/>
          </a:stretch>
        </p:blipFill>
        <p:spPr bwMode="auto">
          <a:xfrm>
            <a:off x="5570529" y="5711352"/>
            <a:ext cx="428965" cy="49552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Vice-chancellor’s perspective</a:t>
            </a:r>
            <a:endParaRPr lang="en-US" dirty="0"/>
          </a:p>
        </p:txBody>
      </p:sp>
      <p:graphicFrame>
        <p:nvGraphicFramePr>
          <p:cNvPr id="4" name="Chart 3"/>
          <p:cNvGraphicFramePr/>
          <p:nvPr/>
        </p:nvGraphicFramePr>
        <p:xfrm>
          <a:off x="149944" y="1431942"/>
          <a:ext cx="8844114" cy="524827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858765" y="6445193"/>
            <a:ext cx="5128327" cy="264688"/>
          </a:xfrm>
          <a:prstGeom prst="rect">
            <a:avLst/>
          </a:prstGeom>
          <a:noFill/>
        </p:spPr>
        <p:txBody>
          <a:bodyPr wrap="none" rtlCol="0">
            <a:spAutoFit/>
          </a:bodyPr>
          <a:lstStyle/>
          <a:p>
            <a:r>
              <a:rPr lang="en-US" sz="1000" i="1" dirty="0" smtClean="0">
                <a:latin typeface="Calibri" pitchFamily="34" charset="0"/>
              </a:rPr>
              <a:t>Based on estimated annual cost of $4.25 US to store book on campus (Courant, Nielson 2010)</a:t>
            </a:r>
            <a:endParaRPr lang="en-US" sz="1000" i="1" dirty="0">
              <a:latin typeface="Calibri" pitchFamily="34" charset="0"/>
            </a:endParaRPr>
          </a:p>
        </p:txBody>
      </p:sp>
      <p:sp>
        <p:nvSpPr>
          <p:cNvPr id="6" name="Rounded Rectangle 5"/>
          <p:cNvSpPr/>
          <p:nvPr/>
        </p:nvSpPr>
        <p:spPr bwMode="auto">
          <a:xfrm>
            <a:off x="3430824" y="4855470"/>
            <a:ext cx="5135291" cy="117479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100000"/>
              </a:lnSpc>
              <a:spcBef>
                <a:spcPts val="0"/>
              </a:spcBef>
              <a:spcAft>
                <a:spcPct val="0"/>
              </a:spcAft>
              <a:buClrTx/>
              <a:buSzTx/>
              <a:buFontTx/>
              <a:buNone/>
              <a:tabLst/>
            </a:pPr>
            <a:r>
              <a:rPr kumimoji="0" lang="en-US" sz="2100" b="1" i="0" u="none" strike="noStrike" cap="none" normalizeH="0" baseline="0" dirty="0" smtClean="0">
                <a:ln>
                  <a:noFill/>
                </a:ln>
                <a:solidFill>
                  <a:srgbClr val="000000"/>
                </a:solidFill>
                <a:effectLst/>
                <a:latin typeface="Calibri" pitchFamily="34" charset="0"/>
              </a:rPr>
              <a:t>Total cost avoidance for CAVAL members could exceed $7M p/a if</a:t>
            </a:r>
            <a:r>
              <a:rPr kumimoji="0" lang="en-US" sz="2100" b="1" i="0" u="none" strike="noStrike" cap="none" normalizeH="0" dirty="0" smtClean="0">
                <a:ln>
                  <a:noFill/>
                </a:ln>
                <a:solidFill>
                  <a:srgbClr val="000000"/>
                </a:solidFill>
                <a:effectLst/>
                <a:latin typeface="Calibri" pitchFamily="34" charset="0"/>
              </a:rPr>
              <a:t> management </a:t>
            </a:r>
            <a:r>
              <a:rPr lang="en-US" sz="2100" dirty="0" smtClean="0">
                <a:latin typeface="Calibri" pitchFamily="34" charset="0"/>
              </a:rPr>
              <a:t>were outsourc</a:t>
            </a:r>
            <a:r>
              <a:rPr kumimoji="0" lang="en-US" sz="2100" b="1" i="0" u="none" strike="noStrike" cap="none" normalizeH="0" dirty="0" smtClean="0">
                <a:ln>
                  <a:noFill/>
                </a:ln>
                <a:solidFill>
                  <a:srgbClr val="000000"/>
                </a:solidFill>
                <a:effectLst/>
                <a:latin typeface="Calibri" pitchFamily="34" charset="0"/>
              </a:rPr>
              <a:t>ed to shared service provider</a:t>
            </a:r>
            <a:endParaRPr kumimoji="0" lang="en-US" sz="2100" b="1" i="0" u="none" strike="noStrike" cap="none" normalizeH="0" baseline="0" dirty="0" smtClean="0">
              <a:ln>
                <a:noFill/>
              </a:ln>
              <a:solidFill>
                <a:srgbClr val="000000"/>
              </a:solidFill>
              <a:effectLst/>
              <a:latin typeface="Calibri" pitchFamily="34" charset="0"/>
            </a:endParaRPr>
          </a:p>
        </p:txBody>
      </p:sp>
      <p:sp>
        <p:nvSpPr>
          <p:cNvPr id="7" name="TextBox 6"/>
          <p:cNvSpPr txBox="1"/>
          <p:nvPr/>
        </p:nvSpPr>
        <p:spPr>
          <a:xfrm>
            <a:off x="275955" y="6410697"/>
            <a:ext cx="2013693" cy="299184"/>
          </a:xfrm>
          <a:prstGeom prst="rect">
            <a:avLst/>
          </a:prstGeom>
          <a:noFill/>
        </p:spPr>
        <p:txBody>
          <a:bodyPr wrap="none" rtlCol="0">
            <a:spAutoFit/>
          </a:bodyPr>
          <a:lstStyle/>
          <a:p>
            <a:r>
              <a:rPr lang="en-US" sz="1200" i="1" dirty="0" smtClean="0">
                <a:latin typeface="Calibri" pitchFamily="34" charset="0"/>
              </a:rPr>
              <a:t>Data current as of June 2010</a:t>
            </a:r>
            <a:endParaRPr lang="en-US" sz="1200" i="1" dirty="0">
              <a:latin typeface="Calibri" pitchFamily="34" charset="0"/>
            </a:endParaRPr>
          </a:p>
        </p:txBody>
      </p:sp>
      <p:pic>
        <p:nvPicPr>
          <p:cNvPr id="8" name="Picture 2"/>
          <p:cNvPicPr>
            <a:picLocks noChangeAspect="1" noChangeArrowheads="1"/>
          </p:cNvPicPr>
          <p:nvPr/>
        </p:nvPicPr>
        <p:blipFill>
          <a:blip r:embed="rId3" cstate="print"/>
          <a:srcRect/>
          <a:stretch>
            <a:fillRect/>
          </a:stretch>
        </p:blipFill>
        <p:spPr bwMode="auto">
          <a:xfrm>
            <a:off x="435237" y="2648178"/>
            <a:ext cx="428965" cy="49552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 director’s perspective</a:t>
            </a:r>
            <a:endParaRPr lang="en-US" dirty="0"/>
          </a:p>
        </p:txBody>
      </p:sp>
      <p:graphicFrame>
        <p:nvGraphicFramePr>
          <p:cNvPr id="3" name="Chart 2"/>
          <p:cNvGraphicFramePr/>
          <p:nvPr/>
        </p:nvGraphicFramePr>
        <p:xfrm>
          <a:off x="720531" y="1717236"/>
          <a:ext cx="7560291" cy="489516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6858000" y="6400800"/>
            <a:ext cx="2013693" cy="299184"/>
          </a:xfrm>
          <a:prstGeom prst="rect">
            <a:avLst/>
          </a:prstGeom>
          <a:noFill/>
        </p:spPr>
        <p:txBody>
          <a:bodyPr wrap="none" rtlCol="0">
            <a:spAutoFit/>
          </a:bodyPr>
          <a:lstStyle/>
          <a:p>
            <a:r>
              <a:rPr lang="en-US" sz="1200" i="1" dirty="0" smtClean="0">
                <a:latin typeface="Calibri" pitchFamily="34" charset="0"/>
              </a:rPr>
              <a:t>Data current as of June 2010</a:t>
            </a:r>
            <a:endParaRPr lang="en-US" sz="1200" i="1" dirty="0">
              <a:latin typeface="Calibri" pitchFamily="34" charset="0"/>
            </a:endParaRPr>
          </a:p>
        </p:txBody>
      </p:sp>
      <p:sp>
        <p:nvSpPr>
          <p:cNvPr id="5" name="Rounded Rectangle 4"/>
          <p:cNvSpPr/>
          <p:nvPr/>
        </p:nvSpPr>
        <p:spPr bwMode="auto">
          <a:xfrm>
            <a:off x="863178" y="2145177"/>
            <a:ext cx="914400" cy="914400"/>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smtClean="0">
              <a:ln>
                <a:noFill/>
              </a:ln>
              <a:solidFill>
                <a:srgbClr val="000000"/>
              </a:solidFill>
              <a:effectLst/>
              <a:latin typeface="Trebuchet MS" pitchFamily="34" charset="0"/>
            </a:endParaRPr>
          </a:p>
        </p:txBody>
      </p:sp>
      <p:sp>
        <p:nvSpPr>
          <p:cNvPr id="6" name="Rounded Rectangle 5"/>
          <p:cNvSpPr/>
          <p:nvPr/>
        </p:nvSpPr>
        <p:spPr bwMode="auto">
          <a:xfrm>
            <a:off x="720531" y="1634399"/>
            <a:ext cx="7902035" cy="510778"/>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20000"/>
              </a:lnSpc>
              <a:spcBef>
                <a:spcPct val="5000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rPr>
              <a:t>CAVAL</a:t>
            </a:r>
            <a:r>
              <a:rPr kumimoji="0" lang="en-US" sz="2000" b="1" i="0" u="none" strike="noStrike" cap="none" normalizeH="0" dirty="0" smtClean="0">
                <a:ln>
                  <a:noFill/>
                </a:ln>
                <a:solidFill>
                  <a:srgbClr val="000000"/>
                </a:solidFill>
                <a:effectLst/>
                <a:latin typeface="Calibri" pitchFamily="34" charset="0"/>
              </a:rPr>
              <a:t> members could regain more than 33K linear </a:t>
            </a:r>
            <a:r>
              <a:rPr kumimoji="0" lang="en-US" sz="2000" b="1" i="0" u="none" strike="noStrike" cap="none" normalizeH="0" dirty="0" err="1" smtClean="0">
                <a:ln>
                  <a:noFill/>
                </a:ln>
                <a:solidFill>
                  <a:srgbClr val="000000"/>
                </a:solidFill>
                <a:effectLst/>
                <a:latin typeface="Calibri" pitchFamily="34" charset="0"/>
              </a:rPr>
              <a:t>metres</a:t>
            </a:r>
            <a:r>
              <a:rPr kumimoji="0" lang="en-US" sz="2000" b="1" i="0" u="none" strike="noStrike" cap="none" normalizeH="0" dirty="0" smtClean="0">
                <a:ln>
                  <a:noFill/>
                </a:ln>
                <a:solidFill>
                  <a:srgbClr val="000000"/>
                </a:solidFill>
                <a:effectLst/>
                <a:latin typeface="Calibri" pitchFamily="34" charset="0"/>
              </a:rPr>
              <a:t> of shelf space</a:t>
            </a:r>
            <a:endParaRPr kumimoji="0" lang="en-US" sz="2000" b="1" i="0" u="none" strike="noStrike" cap="none" normalizeH="0" baseline="0" dirty="0" smtClean="0">
              <a:ln>
                <a:noFill/>
              </a:ln>
              <a:solidFill>
                <a:srgbClr val="000000"/>
              </a:solidFill>
              <a:effectLst/>
              <a:latin typeface="Calibri" pitchFamily="34" charset="0"/>
            </a:endParaRPr>
          </a:p>
        </p:txBody>
      </p:sp>
      <p:pic>
        <p:nvPicPr>
          <p:cNvPr id="7" name="Picture 2"/>
          <p:cNvPicPr>
            <a:picLocks noChangeAspect="1" noChangeArrowheads="1"/>
          </p:cNvPicPr>
          <p:nvPr/>
        </p:nvPicPr>
        <p:blipFill>
          <a:blip r:embed="rId4" cstate="print"/>
          <a:srcRect/>
          <a:stretch>
            <a:fillRect/>
          </a:stretch>
        </p:blipFill>
        <p:spPr bwMode="auto">
          <a:xfrm>
            <a:off x="4999941" y="5711352"/>
            <a:ext cx="428965" cy="49552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CAVAL as shared print archive</a:t>
            </a:r>
            <a:endParaRPr lang="en-US" dirty="0"/>
          </a:p>
        </p:txBody>
      </p:sp>
      <p:sp>
        <p:nvSpPr>
          <p:cNvPr id="3" name="Content Placeholder 2"/>
          <p:cNvSpPr>
            <a:spLocks noGrp="1"/>
          </p:cNvSpPr>
          <p:nvPr>
            <p:ph idx="1"/>
          </p:nvPr>
        </p:nvSpPr>
        <p:spPr/>
        <p:txBody>
          <a:bodyPr/>
          <a:lstStyle/>
          <a:p>
            <a:r>
              <a:rPr lang="en-US" dirty="0" smtClean="0"/>
              <a:t>Current CARM holdings include at least </a:t>
            </a:r>
            <a:r>
              <a:rPr lang="en-US" i="1" dirty="0" smtClean="0">
                <a:solidFill>
                  <a:srgbClr val="FF7600"/>
                </a:solidFill>
              </a:rPr>
              <a:t>61K mass-</a:t>
            </a:r>
            <a:r>
              <a:rPr lang="en-US" i="1" dirty="0" err="1" smtClean="0">
                <a:solidFill>
                  <a:srgbClr val="FF7600"/>
                </a:solidFill>
              </a:rPr>
              <a:t>digitised</a:t>
            </a:r>
            <a:r>
              <a:rPr lang="en-US" i="1" dirty="0" smtClean="0">
                <a:solidFill>
                  <a:srgbClr val="FF7600"/>
                </a:solidFill>
              </a:rPr>
              <a:t> titles </a:t>
            </a:r>
          </a:p>
          <a:p>
            <a:r>
              <a:rPr lang="en-US" dirty="0" smtClean="0"/>
              <a:t>Represents opportunity to </a:t>
            </a:r>
            <a:r>
              <a:rPr lang="en-US" i="1" dirty="0" err="1" smtClean="0">
                <a:solidFill>
                  <a:srgbClr val="FF7600"/>
                </a:solidFill>
              </a:rPr>
              <a:t>rationalise</a:t>
            </a:r>
            <a:r>
              <a:rPr lang="en-US" i="1" dirty="0" smtClean="0">
                <a:solidFill>
                  <a:srgbClr val="FF7600"/>
                </a:solidFill>
              </a:rPr>
              <a:t> CAVAL member print collections</a:t>
            </a:r>
            <a:r>
              <a:rPr lang="en-US" dirty="0" smtClean="0"/>
              <a:t> in view of improved online discoverability</a:t>
            </a:r>
          </a:p>
          <a:p>
            <a:r>
              <a:rPr lang="en-US" dirty="0" smtClean="0"/>
              <a:t>Reduce and </a:t>
            </a:r>
            <a:r>
              <a:rPr lang="en-US" i="1" dirty="0" smtClean="0">
                <a:solidFill>
                  <a:srgbClr val="FF7600"/>
                </a:solidFill>
              </a:rPr>
              <a:t>redistribute total cost of ownership </a:t>
            </a:r>
            <a:r>
              <a:rPr lang="en-US" dirty="0" smtClean="0"/>
              <a:t>across CAVAL membership </a:t>
            </a:r>
          </a:p>
          <a:p>
            <a:r>
              <a:rPr lang="en-US" dirty="0" smtClean="0"/>
              <a:t>Potential to off-set CAVAL member costs by offering pooled holdings as </a:t>
            </a:r>
            <a:r>
              <a:rPr lang="en-US" i="1" dirty="0" smtClean="0">
                <a:solidFill>
                  <a:srgbClr val="FF7600"/>
                </a:solidFill>
              </a:rPr>
              <a:t>shared service collection to non-members </a:t>
            </a:r>
          </a:p>
          <a:p>
            <a:r>
              <a:rPr lang="en-US" dirty="0" smtClean="0"/>
              <a:t>Requires a shift from depository to </a:t>
            </a:r>
            <a:r>
              <a:rPr lang="en-US" i="1" dirty="0" smtClean="0">
                <a:solidFill>
                  <a:srgbClr val="FF7600"/>
                </a:solidFill>
              </a:rPr>
              <a:t>repository model</a:t>
            </a:r>
            <a:endParaRPr lang="en-US" i="1" dirty="0">
              <a:solidFill>
                <a:srgbClr val="FF7600"/>
              </a:solidFill>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CARM holdings as surrogate source for CAVAL members</a:t>
            </a:r>
            <a:endParaRPr lang="en-US" dirty="0"/>
          </a:p>
        </p:txBody>
      </p:sp>
      <p:graphicFrame>
        <p:nvGraphicFramePr>
          <p:cNvPr id="5" name="Chart 4"/>
          <p:cNvGraphicFramePr/>
          <p:nvPr/>
        </p:nvGraphicFramePr>
        <p:xfrm>
          <a:off x="577884" y="1574589"/>
          <a:ext cx="7988232" cy="484999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858000" y="6281940"/>
            <a:ext cx="2013693" cy="299184"/>
          </a:xfrm>
          <a:prstGeom prst="rect">
            <a:avLst/>
          </a:prstGeom>
          <a:noFill/>
        </p:spPr>
        <p:txBody>
          <a:bodyPr wrap="none" rtlCol="0">
            <a:spAutoFit/>
          </a:bodyPr>
          <a:lstStyle/>
          <a:p>
            <a:r>
              <a:rPr lang="en-US" sz="1200" i="1" dirty="0" smtClean="0">
                <a:latin typeface="Calibri" pitchFamily="34" charset="0"/>
              </a:rPr>
              <a:t>Data current as of June 2010</a:t>
            </a:r>
            <a:endParaRPr lang="en-US" sz="1200" i="1" dirty="0">
              <a:latin typeface="Calibri" pitchFamily="34" charset="0"/>
            </a:endParaRPr>
          </a:p>
        </p:txBody>
      </p:sp>
      <p:sp>
        <p:nvSpPr>
          <p:cNvPr id="7" name="Rounded Rectangle 6"/>
          <p:cNvSpPr/>
          <p:nvPr/>
        </p:nvSpPr>
        <p:spPr bwMode="auto">
          <a:xfrm>
            <a:off x="5570530" y="3569793"/>
            <a:ext cx="2220776" cy="1021556"/>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ts val="0"/>
              </a:spcBef>
              <a:spcAft>
                <a:spcPct val="0"/>
              </a:spcAft>
              <a:buClrTx/>
              <a:buSzTx/>
              <a:buFontTx/>
              <a:buNone/>
              <a:tabLst/>
            </a:pPr>
            <a:r>
              <a:rPr kumimoji="0" lang="en-US" sz="1800" b="1" i="0" u="none" strike="noStrike" cap="none" normalizeH="0" baseline="0" dirty="0" err="1" smtClean="0">
                <a:ln>
                  <a:noFill/>
                </a:ln>
                <a:solidFill>
                  <a:srgbClr val="000000"/>
                </a:solidFill>
                <a:effectLst/>
                <a:latin typeface="Calibri" pitchFamily="34" charset="0"/>
              </a:rPr>
              <a:t>Monash</a:t>
            </a:r>
            <a:r>
              <a:rPr kumimoji="0" lang="en-US" sz="1800" b="1" i="0" u="none" strike="noStrike" cap="none" normalizeH="0" baseline="0" dirty="0" smtClean="0">
                <a:ln>
                  <a:noFill/>
                </a:ln>
                <a:solidFill>
                  <a:srgbClr val="000000"/>
                </a:solidFill>
                <a:effectLst/>
                <a:latin typeface="Calibri" pitchFamily="34" charset="0"/>
              </a:rPr>
              <a:t> $100K</a:t>
            </a:r>
            <a:endParaRPr kumimoji="0" lang="en-US" sz="1800" b="1" i="0" u="none" strike="noStrike" cap="none" normalizeH="0" baseline="0" dirty="0" smtClean="0">
              <a:ln>
                <a:noFill/>
              </a:ln>
              <a:solidFill>
                <a:srgbClr val="000000"/>
              </a:solidFill>
              <a:effectLst/>
              <a:latin typeface="Calibri" pitchFamily="34" charset="0"/>
            </a:endParaRPr>
          </a:p>
          <a:p>
            <a:pPr marL="0" marR="0" indent="0" algn="l" defTabSz="914400" rtl="0" eaLnBrk="1" fontAlgn="base" latinLnBrk="0" hangingPunct="1">
              <a:lnSpc>
                <a:spcPct val="100000"/>
              </a:lnSpc>
              <a:spcBef>
                <a:spcPts val="0"/>
              </a:spcBef>
              <a:spcAft>
                <a:spcPct val="0"/>
              </a:spcAft>
              <a:buClrTx/>
              <a:buSzTx/>
              <a:buFontTx/>
              <a:buNone/>
              <a:tabLst/>
            </a:pPr>
            <a:r>
              <a:rPr lang="en-US" sz="1800" dirty="0" smtClean="0">
                <a:latin typeface="Calibri" pitchFamily="34" charset="0"/>
              </a:rPr>
              <a:t>450 </a:t>
            </a:r>
            <a:r>
              <a:rPr lang="en-US" sz="1800" dirty="0" smtClean="0">
                <a:latin typeface="Calibri" pitchFamily="34" charset="0"/>
              </a:rPr>
              <a:t>linear </a:t>
            </a:r>
            <a:r>
              <a:rPr lang="en-US" sz="1800" dirty="0" err="1" smtClean="0">
                <a:latin typeface="Calibri" pitchFamily="34" charset="0"/>
              </a:rPr>
              <a:t>metres</a:t>
            </a:r>
            <a:endParaRPr lang="en-US" sz="1800" dirty="0" smtClean="0">
              <a:latin typeface="Calibri" pitchFamily="34" charset="0"/>
            </a:endParaRPr>
          </a:p>
          <a:p>
            <a:pPr marL="0" marR="0" indent="0" algn="l" defTabSz="914400" rtl="0" eaLnBrk="1" fontAlgn="base" latinLnBrk="0" hangingPunct="1">
              <a:lnSpc>
                <a:spcPct val="100000"/>
              </a:lnSpc>
              <a:spcBef>
                <a:spcPts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rPr>
              <a:t>~7% of ‘target’ yield</a:t>
            </a:r>
            <a:endParaRPr kumimoji="0" lang="en-US" sz="1800" b="1" i="0" u="none" strike="noStrike" cap="none" normalizeH="0" baseline="0" dirty="0" smtClean="0">
              <a:ln>
                <a:noFill/>
              </a:ln>
              <a:solidFill>
                <a:srgbClr val="000000"/>
              </a:solidFill>
              <a:effectLst/>
              <a:latin typeface="Calibri" pitchFamily="34" charset="0"/>
            </a:endParaRPr>
          </a:p>
        </p:txBody>
      </p:sp>
      <p:pic>
        <p:nvPicPr>
          <p:cNvPr id="8" name="Picture 2"/>
          <p:cNvPicPr>
            <a:picLocks noChangeAspect="1" noChangeArrowheads="1"/>
          </p:cNvPicPr>
          <p:nvPr/>
        </p:nvPicPr>
        <p:blipFill>
          <a:blip r:embed="rId3" cstate="print"/>
          <a:srcRect/>
          <a:stretch>
            <a:fillRect/>
          </a:stretch>
        </p:blipFill>
        <p:spPr bwMode="auto">
          <a:xfrm>
            <a:off x="7282293" y="5568705"/>
            <a:ext cx="428965" cy="49552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Scoping a market for shared print service</a:t>
            </a:r>
            <a:endParaRPr lang="en-US" dirty="0"/>
          </a:p>
        </p:txBody>
      </p:sp>
      <p:pic>
        <p:nvPicPr>
          <p:cNvPr id="56323" name="Picture 3"/>
          <p:cNvPicPr>
            <a:picLocks noChangeAspect="1" noChangeArrowheads="1"/>
          </p:cNvPicPr>
          <p:nvPr/>
        </p:nvPicPr>
        <p:blipFill>
          <a:blip r:embed="rId2" cstate="print"/>
          <a:srcRect/>
          <a:stretch>
            <a:fillRect/>
          </a:stretch>
        </p:blipFill>
        <p:spPr bwMode="auto">
          <a:xfrm>
            <a:off x="435237" y="1431942"/>
            <a:ext cx="8149996" cy="5173754"/>
          </a:xfrm>
          <a:prstGeom prst="rect">
            <a:avLst/>
          </a:prstGeom>
          <a:ln>
            <a:noFill/>
          </a:ln>
          <a:effectLst>
            <a:softEdge rad="112500"/>
          </a:effectLst>
        </p:spPr>
      </p:pic>
      <p:sp>
        <p:nvSpPr>
          <p:cNvPr id="7" name="TextBox 6"/>
          <p:cNvSpPr txBox="1"/>
          <p:nvPr/>
        </p:nvSpPr>
        <p:spPr>
          <a:xfrm>
            <a:off x="1576413" y="3571647"/>
            <a:ext cx="998528" cy="898259"/>
          </a:xfrm>
          <a:prstGeom prst="rect">
            <a:avLst/>
          </a:prstGeom>
          <a:solidFill>
            <a:srgbClr val="FFFFFF"/>
          </a:solidFill>
          <a:ln>
            <a:solidFill>
              <a:schemeClr val="accent1"/>
            </a:solidFill>
          </a:ln>
        </p:spPr>
        <p:txBody>
          <a:bodyPr wrap="square" rtlCol="0">
            <a:spAutoFit/>
          </a:bodyPr>
          <a:lstStyle/>
          <a:p>
            <a:pPr algn="ctr"/>
            <a:r>
              <a:rPr lang="en-US" sz="1500" dirty="0" smtClean="0"/>
              <a:t>Low market potential</a:t>
            </a:r>
            <a:endParaRPr lang="en-US" sz="1500" dirty="0"/>
          </a:p>
        </p:txBody>
      </p:sp>
      <p:sp>
        <p:nvSpPr>
          <p:cNvPr id="8" name="TextBox 7"/>
          <p:cNvSpPr txBox="1"/>
          <p:nvPr/>
        </p:nvSpPr>
        <p:spPr>
          <a:xfrm>
            <a:off x="5855823" y="4142235"/>
            <a:ext cx="2139705" cy="369332"/>
          </a:xfrm>
          <a:prstGeom prst="rect">
            <a:avLst/>
          </a:prstGeom>
          <a:solidFill>
            <a:srgbClr val="FFFFFF"/>
          </a:solidFill>
          <a:ln>
            <a:solidFill>
              <a:schemeClr val="accent1"/>
            </a:solidFill>
          </a:ln>
        </p:spPr>
        <p:txBody>
          <a:bodyPr wrap="square" rtlCol="0">
            <a:spAutoFit/>
          </a:bodyPr>
          <a:lstStyle/>
          <a:p>
            <a:pPr algn="ctr"/>
            <a:r>
              <a:rPr lang="en-US" sz="1500" dirty="0" smtClean="0"/>
              <a:t>High market potential</a:t>
            </a:r>
            <a:endParaRPr lang="en-US" sz="1500" dirty="0"/>
          </a:p>
        </p:txBody>
      </p:sp>
      <p:pic>
        <p:nvPicPr>
          <p:cNvPr id="56324" name="Picture 4"/>
          <p:cNvPicPr>
            <a:picLocks noChangeAspect="1" noChangeArrowheads="1"/>
          </p:cNvPicPr>
          <p:nvPr/>
        </p:nvPicPr>
        <p:blipFill>
          <a:blip r:embed="rId3" cstate="print"/>
          <a:srcRect/>
          <a:stretch>
            <a:fillRect/>
          </a:stretch>
        </p:blipFill>
        <p:spPr bwMode="auto">
          <a:xfrm>
            <a:off x="292590" y="5711352"/>
            <a:ext cx="1152184" cy="772209"/>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6858000" y="6281940"/>
            <a:ext cx="2013693" cy="299184"/>
          </a:xfrm>
          <a:prstGeom prst="rect">
            <a:avLst/>
          </a:prstGeom>
          <a:noFill/>
        </p:spPr>
        <p:txBody>
          <a:bodyPr wrap="none" rtlCol="0">
            <a:spAutoFit/>
          </a:bodyPr>
          <a:lstStyle/>
          <a:p>
            <a:r>
              <a:rPr lang="en-US" sz="1200" i="1" dirty="0" smtClean="0">
                <a:latin typeface="Calibri" pitchFamily="34" charset="0"/>
              </a:rPr>
              <a:t>Data current as of June 2010</a:t>
            </a:r>
            <a:endParaRPr lang="en-US" sz="1200" i="1"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Leveraging shared infrastructure</a:t>
            </a:r>
            <a:endParaRPr lang="en-US" dirty="0"/>
          </a:p>
        </p:txBody>
      </p:sp>
      <p:sp>
        <p:nvSpPr>
          <p:cNvPr id="3" name="Content Placeholder 2"/>
          <p:cNvSpPr>
            <a:spLocks noGrp="1"/>
          </p:cNvSpPr>
          <p:nvPr>
            <p:ph idx="1"/>
          </p:nvPr>
        </p:nvSpPr>
        <p:spPr/>
        <p:txBody>
          <a:bodyPr/>
          <a:lstStyle/>
          <a:p>
            <a:pPr>
              <a:spcBef>
                <a:spcPts val="0"/>
              </a:spcBef>
              <a:buNone/>
            </a:pPr>
            <a:r>
              <a:rPr lang="en-US" dirty="0" smtClean="0"/>
              <a:t>If low-use titles in your local collection are already</a:t>
            </a:r>
          </a:p>
          <a:p>
            <a:pPr>
              <a:spcBef>
                <a:spcPts val="0"/>
              </a:spcBef>
              <a:buNone/>
            </a:pPr>
            <a:r>
              <a:rPr lang="en-US" dirty="0" smtClean="0"/>
              <a:t>duplicated in mass-</a:t>
            </a:r>
            <a:r>
              <a:rPr lang="en-US" dirty="0" err="1" smtClean="0"/>
              <a:t>digitised</a:t>
            </a:r>
            <a:r>
              <a:rPr lang="en-US" dirty="0" smtClean="0"/>
              <a:t> collection AND held at CAVAL:</a:t>
            </a:r>
          </a:p>
          <a:p>
            <a:pPr lvl="1"/>
            <a:r>
              <a:rPr lang="en-US" dirty="0" err="1" smtClean="0"/>
              <a:t>maximise</a:t>
            </a:r>
            <a:r>
              <a:rPr lang="en-US" dirty="0" smtClean="0"/>
              <a:t> value of CAVAL membership by </a:t>
            </a:r>
            <a:r>
              <a:rPr lang="en-US" i="1" dirty="0" smtClean="0">
                <a:solidFill>
                  <a:srgbClr val="FF6600"/>
                </a:solidFill>
              </a:rPr>
              <a:t>transferring use to shared copy </a:t>
            </a:r>
          </a:p>
          <a:p>
            <a:pPr lvl="1"/>
            <a:r>
              <a:rPr lang="en-US" dirty="0" smtClean="0"/>
              <a:t>integrate </a:t>
            </a:r>
            <a:r>
              <a:rPr lang="en-US" dirty="0" err="1" smtClean="0"/>
              <a:t>HathiTrust</a:t>
            </a:r>
            <a:r>
              <a:rPr lang="en-US" dirty="0" smtClean="0"/>
              <a:t> or Google Books API in local discovery system to </a:t>
            </a:r>
            <a:r>
              <a:rPr lang="en-US" i="1" dirty="0" smtClean="0">
                <a:solidFill>
                  <a:srgbClr val="FF6600"/>
                </a:solidFill>
              </a:rPr>
              <a:t>provide full-text index search </a:t>
            </a:r>
            <a:r>
              <a:rPr lang="en-US" dirty="0" smtClean="0"/>
              <a:t>and reduce ‘frivolous’ request activity</a:t>
            </a:r>
          </a:p>
          <a:p>
            <a:pPr>
              <a:buNone/>
            </a:pPr>
            <a:r>
              <a:rPr lang="en-US" dirty="0" smtClean="0"/>
              <a:t>If mass-</a:t>
            </a:r>
            <a:r>
              <a:rPr lang="en-US" dirty="0" err="1" smtClean="0"/>
              <a:t>digitised</a:t>
            </a:r>
            <a:r>
              <a:rPr lang="en-US" dirty="0" smtClean="0"/>
              <a:t> titles in your collection </a:t>
            </a:r>
            <a:r>
              <a:rPr lang="en-US" i="1" dirty="0" smtClean="0"/>
              <a:t>aren’t </a:t>
            </a:r>
            <a:r>
              <a:rPr lang="en-US" dirty="0" smtClean="0"/>
              <a:t>in CAVAL, </a:t>
            </a:r>
          </a:p>
          <a:p>
            <a:pPr lvl="1"/>
            <a:r>
              <a:rPr lang="en-US" sz="1800" i="1" dirty="0" smtClean="0">
                <a:solidFill>
                  <a:srgbClr val="FF6600"/>
                </a:solidFill>
              </a:rPr>
              <a:t>transfer them post-haste </a:t>
            </a:r>
            <a:r>
              <a:rPr lang="en-US" sz="1800" dirty="0" smtClean="0"/>
              <a:t>($4.25 volume v. $.86 volume)</a:t>
            </a:r>
          </a:p>
          <a:p>
            <a:pPr lvl="1"/>
            <a:r>
              <a:rPr lang="en-US" sz="1800" dirty="0" smtClean="0"/>
              <a:t>pro-actively </a:t>
            </a:r>
            <a:r>
              <a:rPr lang="en-US" sz="1800" i="1" dirty="0" smtClean="0">
                <a:solidFill>
                  <a:srgbClr val="FF7600"/>
                </a:solidFill>
              </a:rPr>
              <a:t>increase business value </a:t>
            </a:r>
            <a:r>
              <a:rPr lang="en-US" sz="1800" dirty="0" smtClean="0"/>
              <a:t>of pooled collections</a:t>
            </a:r>
          </a:p>
          <a:p>
            <a:pPr lvl="1">
              <a:buNone/>
            </a:pPr>
            <a:endParaRPr lang="en-US" sz="1800" i="1" dirty="0">
              <a:solidFill>
                <a:srgbClr val="FF6600"/>
              </a:solidFill>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Leverage shared infrastructure (cont.)</a:t>
            </a:r>
            <a:endParaRPr lang="en-US" dirty="0"/>
          </a:p>
        </p:txBody>
      </p:sp>
      <p:sp>
        <p:nvSpPr>
          <p:cNvPr id="3" name="Content Placeholder 2"/>
          <p:cNvSpPr>
            <a:spLocks noGrp="1"/>
          </p:cNvSpPr>
          <p:nvPr>
            <p:ph idx="1"/>
          </p:nvPr>
        </p:nvSpPr>
        <p:spPr/>
        <p:txBody>
          <a:bodyPr/>
          <a:lstStyle/>
          <a:p>
            <a:pPr>
              <a:buNone/>
            </a:pPr>
            <a:r>
              <a:rPr lang="en-US" dirty="0" smtClean="0"/>
              <a:t>Develop CAVAL strategy for </a:t>
            </a:r>
            <a:r>
              <a:rPr lang="en-US" dirty="0" err="1" smtClean="0"/>
              <a:t>digitisation</a:t>
            </a:r>
            <a:r>
              <a:rPr lang="en-US" dirty="0" smtClean="0"/>
              <a:t> of titles not already</a:t>
            </a:r>
          </a:p>
          <a:p>
            <a:pPr>
              <a:spcBef>
                <a:spcPts val="0"/>
              </a:spcBef>
              <a:buNone/>
            </a:pPr>
            <a:r>
              <a:rPr lang="en-US" dirty="0" smtClean="0"/>
              <a:t>represented in mass-</a:t>
            </a:r>
            <a:r>
              <a:rPr lang="en-US" dirty="0" err="1" smtClean="0"/>
              <a:t>digitised</a:t>
            </a:r>
            <a:r>
              <a:rPr lang="en-US" dirty="0" smtClean="0"/>
              <a:t> library collections</a:t>
            </a:r>
          </a:p>
          <a:p>
            <a:pPr lvl="1"/>
            <a:r>
              <a:rPr lang="en-US" i="1" dirty="0" smtClean="0"/>
              <a:t>Pre-1923 </a:t>
            </a:r>
            <a:r>
              <a:rPr lang="en-US" i="1" dirty="0" smtClean="0">
                <a:solidFill>
                  <a:srgbClr val="FF7600"/>
                </a:solidFill>
              </a:rPr>
              <a:t>Australian imprints</a:t>
            </a:r>
            <a:r>
              <a:rPr lang="en-US" dirty="0" smtClean="0"/>
              <a:t>, theses/dissertations etc. </a:t>
            </a:r>
          </a:p>
          <a:p>
            <a:pPr>
              <a:buNone/>
            </a:pPr>
            <a:r>
              <a:rPr lang="en-US" dirty="0" smtClean="0"/>
              <a:t>Consider CAVAL partnership with </a:t>
            </a:r>
            <a:r>
              <a:rPr lang="en-US" dirty="0" err="1" smtClean="0"/>
              <a:t>HathiTrust</a:t>
            </a:r>
            <a:r>
              <a:rPr lang="en-US" dirty="0" smtClean="0"/>
              <a:t> as</a:t>
            </a:r>
          </a:p>
          <a:p>
            <a:pPr lvl="1"/>
            <a:r>
              <a:rPr lang="en-US" dirty="0" smtClean="0"/>
              <a:t>A </a:t>
            </a:r>
            <a:r>
              <a:rPr lang="en-US" i="1" dirty="0" smtClean="0">
                <a:solidFill>
                  <a:srgbClr val="FF7600"/>
                </a:solidFill>
              </a:rPr>
              <a:t>content contributor </a:t>
            </a:r>
            <a:r>
              <a:rPr lang="en-US" dirty="0" smtClean="0"/>
              <a:t>for preservation of CAVAL-</a:t>
            </a:r>
            <a:r>
              <a:rPr lang="en-US" dirty="0" err="1" smtClean="0"/>
              <a:t>digitised</a:t>
            </a:r>
            <a:r>
              <a:rPr lang="en-US" dirty="0" smtClean="0"/>
              <a:t> library materials, or</a:t>
            </a:r>
          </a:p>
          <a:p>
            <a:pPr lvl="1"/>
            <a:r>
              <a:rPr lang="en-US" dirty="0" smtClean="0"/>
              <a:t>A </a:t>
            </a:r>
            <a:r>
              <a:rPr lang="en-US" i="1" dirty="0" smtClean="0">
                <a:solidFill>
                  <a:srgbClr val="FF7600"/>
                </a:solidFill>
              </a:rPr>
              <a:t>sustaining partner </a:t>
            </a:r>
            <a:r>
              <a:rPr lang="en-US" dirty="0" smtClean="0"/>
              <a:t>to participate in shared </a:t>
            </a:r>
            <a:r>
              <a:rPr lang="en-US" dirty="0" err="1" smtClean="0"/>
              <a:t>curation</a:t>
            </a:r>
            <a:r>
              <a:rPr lang="en-US" dirty="0" smtClean="0"/>
              <a:t> of mass-</a:t>
            </a:r>
            <a:r>
              <a:rPr lang="en-US" dirty="0" err="1" smtClean="0"/>
              <a:t>digitised</a:t>
            </a:r>
            <a:r>
              <a:rPr lang="en-US" dirty="0" smtClean="0"/>
              <a:t> corpus, without contributing any content</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Modest demand for CARM holdings</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143000" y="1752600"/>
            <a:ext cx="6667500" cy="4762500"/>
          </a:xfrm>
          <a:prstGeom prst="rect">
            <a:avLst/>
          </a:prstGeom>
          <a:noFill/>
          <a:ln w="9525">
            <a:noFill/>
            <a:miter lim="800000"/>
            <a:headEnd/>
            <a:tailEnd/>
          </a:ln>
        </p:spPr>
      </p:pic>
      <p:sp>
        <p:nvSpPr>
          <p:cNvPr id="4" name="Rounded Rectangle 3"/>
          <p:cNvSpPr/>
          <p:nvPr/>
        </p:nvSpPr>
        <p:spPr bwMode="auto">
          <a:xfrm>
            <a:off x="2432295" y="4570176"/>
            <a:ext cx="4483844" cy="510778"/>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20000"/>
              </a:lnSpc>
              <a:spcBef>
                <a:spcPct val="50000"/>
              </a:spcBef>
              <a:spcAft>
                <a:spcPct val="0"/>
              </a:spcAft>
              <a:buClrTx/>
              <a:buSzTx/>
              <a:buFontTx/>
              <a:buNone/>
              <a:tabLst/>
            </a:pPr>
            <a:r>
              <a:rPr lang="en-US" sz="2000" dirty="0" smtClean="0">
                <a:latin typeface="Calibri" pitchFamily="34" charset="0"/>
              </a:rPr>
              <a:t>Monographs show less dramatic decline</a:t>
            </a:r>
            <a:endParaRPr kumimoji="0" lang="en-US" sz="2000" b="1" i="0" u="none" strike="noStrike" cap="none" normalizeH="0" baseline="0" dirty="0" smtClean="0">
              <a:ln>
                <a:noFill/>
              </a:ln>
              <a:solidFill>
                <a:srgbClr val="000000"/>
              </a:solidFill>
              <a:effectLst/>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Transaction-based pricing is not the answer</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1143000" y="1752600"/>
            <a:ext cx="6667500" cy="4762500"/>
          </a:xfrm>
          <a:prstGeom prst="rect">
            <a:avLst/>
          </a:prstGeom>
          <a:noFill/>
          <a:ln w="9525">
            <a:noFill/>
            <a:miter lim="800000"/>
            <a:headEnd/>
            <a:tailEnd/>
          </a:ln>
        </p:spPr>
      </p:pic>
      <p:sp>
        <p:nvSpPr>
          <p:cNvPr id="4" name="Rounded Rectangle 3"/>
          <p:cNvSpPr/>
          <p:nvPr/>
        </p:nvSpPr>
        <p:spPr bwMode="auto">
          <a:xfrm>
            <a:off x="2147001" y="3856941"/>
            <a:ext cx="4305161" cy="483537"/>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20000"/>
              </a:lnSpc>
              <a:spcBef>
                <a:spcPct val="5000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rPr>
              <a:t>Low retrieval rate = low operating</a:t>
            </a:r>
            <a:r>
              <a:rPr kumimoji="0" lang="en-US" sz="2000" b="1" i="0" u="none" strike="noStrike" cap="none" normalizeH="0" dirty="0" smtClean="0">
                <a:ln>
                  <a:noFill/>
                </a:ln>
                <a:solidFill>
                  <a:srgbClr val="000000"/>
                </a:solidFill>
                <a:effectLst/>
                <a:latin typeface="Calibri" pitchFamily="34" charset="0"/>
              </a:rPr>
              <a:t> cost</a:t>
            </a:r>
            <a:endParaRPr kumimoji="0" lang="en-US" sz="2000" b="1" i="0" u="none" strike="noStrike" cap="none" normalizeH="0" baseline="0" dirty="0" smtClean="0">
              <a:ln>
                <a:noFill/>
              </a:ln>
              <a:solidFill>
                <a:srgbClr val="000000"/>
              </a:solidFill>
              <a:effectLst/>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System-wide organization </a:t>
            </a:r>
            <a:endParaRPr lang="en-US" dirty="0"/>
          </a:p>
        </p:txBody>
      </p:sp>
      <p:sp>
        <p:nvSpPr>
          <p:cNvPr id="9219" name="Content Placeholder 2"/>
          <p:cNvSpPr>
            <a:spLocks noGrp="1"/>
          </p:cNvSpPr>
          <p:nvPr>
            <p:ph idx="1"/>
          </p:nvPr>
        </p:nvSpPr>
        <p:spPr>
          <a:xfrm>
            <a:off x="863178" y="1717675"/>
            <a:ext cx="7417644" cy="4567238"/>
          </a:xfrm>
        </p:spPr>
        <p:txBody>
          <a:bodyPr/>
          <a:lstStyle/>
          <a:p>
            <a:endParaRPr lang="en-US" dirty="0" smtClean="0"/>
          </a:p>
          <a:p>
            <a:endParaRPr lang="en-US" dirty="0" smtClean="0"/>
          </a:p>
          <a:p>
            <a:endParaRPr lang="en-US" dirty="0" smtClean="0"/>
          </a:p>
        </p:txBody>
      </p:sp>
      <p:sp>
        <p:nvSpPr>
          <p:cNvPr id="9220" name="Text Box 5"/>
          <p:cNvSpPr txBox="1">
            <a:spLocks noChangeArrowheads="1"/>
          </p:cNvSpPr>
          <p:nvPr/>
        </p:nvSpPr>
        <p:spPr bwMode="auto">
          <a:xfrm>
            <a:off x="720531" y="1717236"/>
            <a:ext cx="7845585" cy="4413516"/>
          </a:xfrm>
          <a:prstGeom prst="rect">
            <a:avLst/>
          </a:prstGeom>
          <a:noFill/>
          <a:ln w="9525" algn="ctr">
            <a:noFill/>
            <a:miter lim="800000"/>
            <a:headEnd/>
            <a:tailEnd/>
          </a:ln>
        </p:spPr>
        <p:txBody>
          <a:bodyPr wrap="square">
            <a:spAutoFit/>
          </a:bodyPr>
          <a:lstStyle/>
          <a:p>
            <a:r>
              <a:rPr lang="en-US" sz="2100" dirty="0">
                <a:solidFill>
                  <a:schemeClr val="tx1"/>
                </a:solidFill>
              </a:rPr>
              <a:t>R</a:t>
            </a:r>
            <a:r>
              <a:rPr lang="en-US" sz="2100" dirty="0" smtClean="0">
                <a:solidFill>
                  <a:schemeClr val="tx1"/>
                </a:solidFill>
              </a:rPr>
              <a:t>esearch </a:t>
            </a:r>
            <a:r>
              <a:rPr lang="en-US" sz="2100" dirty="0">
                <a:solidFill>
                  <a:schemeClr val="tx1"/>
                </a:solidFill>
              </a:rPr>
              <a:t>theme </a:t>
            </a:r>
            <a:r>
              <a:rPr lang="en-US" sz="2100" dirty="0" smtClean="0">
                <a:solidFill>
                  <a:schemeClr val="tx1"/>
                </a:solidFill>
              </a:rPr>
              <a:t>addresses </a:t>
            </a:r>
            <a:r>
              <a:rPr lang="en-US" sz="2100" dirty="0">
                <a:solidFill>
                  <a:schemeClr val="tx1"/>
                </a:solidFill>
              </a:rPr>
              <a:t>“big picture” questions about the </a:t>
            </a:r>
            <a:r>
              <a:rPr lang="en-US" sz="2100" i="1" dirty="0">
                <a:solidFill>
                  <a:schemeClr val="hlink"/>
                </a:solidFill>
              </a:rPr>
              <a:t>future of libraries in the network environment</a:t>
            </a:r>
            <a:r>
              <a:rPr lang="en-US" sz="2100" dirty="0">
                <a:solidFill>
                  <a:schemeClr val="tx1"/>
                </a:solidFill>
              </a:rPr>
              <a:t>; implications for collections, services, institutions embedded in complex networks of collaboration, cooperation and </a:t>
            </a:r>
            <a:r>
              <a:rPr lang="en-US" sz="2100" dirty="0" smtClean="0">
                <a:solidFill>
                  <a:schemeClr val="tx1"/>
                </a:solidFill>
              </a:rPr>
              <a:t>exchange</a:t>
            </a:r>
          </a:p>
          <a:p>
            <a:pPr>
              <a:lnSpc>
                <a:spcPct val="100000"/>
              </a:lnSpc>
              <a:buFont typeface="Arial" pitchFamily="34" charset="0"/>
              <a:buChar char="•"/>
            </a:pPr>
            <a:r>
              <a:rPr lang="en-US" sz="2000" dirty="0" smtClean="0"/>
              <a:t> Characterization of the </a:t>
            </a:r>
            <a:r>
              <a:rPr lang="en-US" sz="2000" i="1" dirty="0" smtClean="0">
                <a:solidFill>
                  <a:srgbClr val="FF6600"/>
                </a:solidFill>
              </a:rPr>
              <a:t>aggregate library resource</a:t>
            </a:r>
          </a:p>
          <a:p>
            <a:pPr marL="742950" lvl="1" indent="-285750">
              <a:lnSpc>
                <a:spcPct val="100000"/>
              </a:lnSpc>
            </a:pPr>
            <a:r>
              <a:rPr lang="en-US" sz="2000" dirty="0" smtClean="0"/>
              <a:t>Collections, services, user behaviors, institutional profiles</a:t>
            </a:r>
          </a:p>
          <a:p>
            <a:pPr>
              <a:lnSpc>
                <a:spcPct val="100000"/>
              </a:lnSpc>
              <a:buFont typeface="Arial" pitchFamily="34" charset="0"/>
              <a:buChar char="•"/>
            </a:pPr>
            <a:r>
              <a:rPr lang="en-US" sz="2000" dirty="0" smtClean="0"/>
              <a:t> Re-organization of </a:t>
            </a:r>
            <a:r>
              <a:rPr lang="en-US" sz="2000" i="1" dirty="0" smtClean="0">
                <a:solidFill>
                  <a:srgbClr val="FF6600"/>
                </a:solidFill>
              </a:rPr>
              <a:t>individual libraries</a:t>
            </a:r>
            <a:r>
              <a:rPr lang="en-US" sz="2000" dirty="0" smtClean="0"/>
              <a:t> in network context</a:t>
            </a:r>
          </a:p>
          <a:p>
            <a:pPr marL="742950" lvl="1" indent="-285750">
              <a:lnSpc>
                <a:spcPct val="100000"/>
              </a:lnSpc>
            </a:pPr>
            <a:r>
              <a:rPr lang="en-US" sz="2000" dirty="0" smtClean="0"/>
              <a:t>Institutions adapting to changes in system-wide organization</a:t>
            </a:r>
          </a:p>
          <a:p>
            <a:pPr>
              <a:lnSpc>
                <a:spcPct val="100000"/>
              </a:lnSpc>
              <a:buFont typeface="Arial" pitchFamily="34" charset="0"/>
              <a:buChar char="•"/>
            </a:pPr>
            <a:r>
              <a:rPr lang="en-US" sz="2000" dirty="0" smtClean="0"/>
              <a:t> Re-organization of the </a:t>
            </a:r>
            <a:r>
              <a:rPr lang="en-US" sz="2000" i="1" dirty="0" smtClean="0">
                <a:solidFill>
                  <a:srgbClr val="FF6600"/>
                </a:solidFill>
              </a:rPr>
              <a:t>library system</a:t>
            </a:r>
            <a:r>
              <a:rPr lang="en-US" sz="2000" dirty="0" smtClean="0"/>
              <a:t> in network context </a:t>
            </a:r>
          </a:p>
          <a:p>
            <a:pPr marL="742950" lvl="1" indent="-285750">
              <a:lnSpc>
                <a:spcPct val="100000"/>
              </a:lnSpc>
            </a:pPr>
            <a:r>
              <a:rPr lang="en-US" sz="2000" dirty="0" smtClean="0"/>
              <a:t>‘Multi-institutional’ library framework, collective adaptation</a:t>
            </a:r>
          </a:p>
        </p:txBody>
      </p:sp>
      <p:sp>
        <p:nvSpPr>
          <p:cNvPr id="5" name="Right Arrow 4"/>
          <p:cNvSpPr/>
          <p:nvPr/>
        </p:nvSpPr>
        <p:spPr bwMode="auto">
          <a:xfrm>
            <a:off x="223098" y="5512014"/>
            <a:ext cx="640080" cy="484632"/>
          </a:xfrm>
          <a:prstGeom prst="rightArrow">
            <a:avLst/>
          </a:prstGeom>
          <a:solidFill>
            <a:schemeClr val="accent1">
              <a:alpha val="84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smtClean="0">
              <a:ln>
                <a:noFill/>
              </a:ln>
              <a:solidFill>
                <a:srgbClr val="000000"/>
              </a:solidFill>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discussion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How will government plans to increase undergraduate enrollments by 50M students by 2013 affect university library planning? Viz. emphasis on teaching/learning, doing more with less</a:t>
            </a:r>
          </a:p>
          <a:p>
            <a:r>
              <a:rPr lang="en-US" dirty="0" smtClean="0"/>
              <a:t>Are CAVAL members prepared to accelerate transfers to CARM2 based on duplication in the mass-</a:t>
            </a:r>
            <a:r>
              <a:rPr lang="en-US" dirty="0" err="1" smtClean="0"/>
              <a:t>digitised</a:t>
            </a:r>
            <a:r>
              <a:rPr lang="en-US" dirty="0" smtClean="0"/>
              <a:t> corpus?</a:t>
            </a:r>
          </a:p>
          <a:p>
            <a:r>
              <a:rPr lang="en-US" dirty="0" smtClean="0"/>
              <a:t>Would </a:t>
            </a:r>
            <a:r>
              <a:rPr lang="en-US" dirty="0" err="1" smtClean="0"/>
              <a:t>digitisation</a:t>
            </a:r>
            <a:r>
              <a:rPr lang="en-US" dirty="0" smtClean="0"/>
              <a:t>-on-demand from CARM2 provide an acceptable means of gap-filling in existing corpus?</a:t>
            </a:r>
          </a:p>
          <a:p>
            <a:r>
              <a:rPr lang="en-US" dirty="0" smtClean="0"/>
              <a:t>What is desired profile of shared digital </a:t>
            </a:r>
            <a:r>
              <a:rPr lang="en-US" dirty="0" smtClean="0"/>
              <a:t>service </a:t>
            </a:r>
            <a:r>
              <a:rPr lang="en-US" dirty="0" smtClean="0"/>
              <a:t>portfolio at CAVAL? Conversion service bureau, decision support, management infrastructure etc.</a:t>
            </a:r>
          </a:p>
          <a:p>
            <a:endParaRPr lang="en-US" dirty="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for your attention</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pPr algn="ctr">
              <a:spcBef>
                <a:spcPts val="0"/>
              </a:spcBef>
              <a:buNone/>
            </a:pPr>
            <a:r>
              <a:rPr lang="en-US" dirty="0" smtClean="0"/>
              <a:t>Constance Malpas</a:t>
            </a:r>
          </a:p>
          <a:p>
            <a:pPr algn="ctr">
              <a:spcBef>
                <a:spcPts val="0"/>
              </a:spcBef>
              <a:buNone/>
            </a:pPr>
            <a:r>
              <a:rPr lang="en-US" dirty="0" smtClean="0">
                <a:hlinkClick r:id="rId2"/>
              </a:rPr>
              <a:t>malpasc@oclc.org</a:t>
            </a:r>
            <a:endParaRPr lang="en-US" dirty="0" smtClean="0"/>
          </a:p>
          <a:p>
            <a:endParaRPr lang="en-US" dirty="0" smtClean="0"/>
          </a:p>
          <a:p>
            <a:pPr algn="ctr">
              <a:buNone/>
            </a:pPr>
            <a:r>
              <a:rPr lang="en-US" dirty="0" smtClean="0"/>
              <a:t>Comments, questions &amp; corrections are welcome via email.</a:t>
            </a:r>
          </a:p>
          <a:p>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1" descr="cid:image001.gif@01CA8944.BF1AB360"/>
          <p:cNvPicPr>
            <a:picLocks noChangeAspect="1" noChangeArrowheads="1"/>
          </p:cNvPicPr>
          <p:nvPr/>
        </p:nvPicPr>
        <p:blipFill>
          <a:blip r:embed="rId3" r:link="rId4" cstate="print"/>
          <a:srcRect/>
          <a:stretch>
            <a:fillRect/>
          </a:stretch>
        </p:blipFill>
        <p:spPr bwMode="auto">
          <a:xfrm>
            <a:off x="762000" y="1371600"/>
            <a:ext cx="7696200" cy="4495800"/>
          </a:xfrm>
          <a:prstGeom prst="rect">
            <a:avLst/>
          </a:prstGeom>
          <a:ln>
            <a:noFill/>
          </a:ln>
          <a:effectLst>
            <a:softEdge rad="112500"/>
          </a:effectLst>
        </p:spPr>
      </p:pic>
      <p:sp>
        <p:nvSpPr>
          <p:cNvPr id="66562" name="TextBox 2"/>
          <p:cNvSpPr txBox="1">
            <a:spLocks noChangeArrowheads="1"/>
          </p:cNvSpPr>
          <p:nvPr/>
        </p:nvSpPr>
        <p:spPr bwMode="auto">
          <a:xfrm>
            <a:off x="706501" y="5638800"/>
            <a:ext cx="7648376" cy="505972"/>
          </a:xfrm>
          <a:prstGeom prst="rect">
            <a:avLst/>
          </a:prstGeom>
          <a:noFill/>
          <a:ln w="9525">
            <a:noFill/>
            <a:miter lim="800000"/>
            <a:headEnd/>
            <a:tailEnd/>
          </a:ln>
        </p:spPr>
        <p:txBody>
          <a:bodyPr wrap="none">
            <a:spAutoFit/>
          </a:bodyPr>
          <a:lstStyle/>
          <a:p>
            <a:r>
              <a:rPr lang="en-US" sz="2000" b="1" i="1" dirty="0">
                <a:solidFill>
                  <a:schemeClr val="accent2"/>
                </a:solidFill>
                <a:latin typeface="Calibri" pitchFamily="34" charset="0"/>
              </a:rPr>
              <a:t>If this trend </a:t>
            </a:r>
            <a:r>
              <a:rPr lang="en-US" sz="2000" b="1" i="1" dirty="0" smtClean="0">
                <a:solidFill>
                  <a:schemeClr val="accent2"/>
                </a:solidFill>
                <a:latin typeface="Calibri" pitchFamily="34" charset="0"/>
              </a:rPr>
              <a:t>continues library </a:t>
            </a:r>
            <a:r>
              <a:rPr lang="en-US" sz="2000" b="1" i="1" dirty="0">
                <a:solidFill>
                  <a:schemeClr val="accent2"/>
                </a:solidFill>
                <a:latin typeface="Calibri" pitchFamily="34" charset="0"/>
              </a:rPr>
              <a:t>allocations </a:t>
            </a:r>
            <a:r>
              <a:rPr lang="en-US" sz="2000" b="1" i="1" dirty="0" smtClean="0">
                <a:solidFill>
                  <a:schemeClr val="accent2"/>
                </a:solidFill>
                <a:latin typeface="Calibri" pitchFamily="34" charset="0"/>
              </a:rPr>
              <a:t>will  </a:t>
            </a:r>
            <a:r>
              <a:rPr lang="en-US" sz="2000" b="1" i="1" dirty="0">
                <a:solidFill>
                  <a:schemeClr val="accent2"/>
                </a:solidFill>
                <a:latin typeface="Calibri" pitchFamily="34" charset="0"/>
              </a:rPr>
              <a:t>fall below 0.5% by 2015.</a:t>
            </a:r>
            <a:r>
              <a:rPr lang="en-US" i="1" dirty="0">
                <a:solidFill>
                  <a:schemeClr val="accent2"/>
                </a:solidFill>
                <a:latin typeface="Calibri" pitchFamily="34" charset="0"/>
              </a:rPr>
              <a:t> </a:t>
            </a:r>
          </a:p>
        </p:txBody>
      </p:sp>
      <p:sp>
        <p:nvSpPr>
          <p:cNvPr id="6" name="TextBox 5"/>
          <p:cNvSpPr txBox="1"/>
          <p:nvPr/>
        </p:nvSpPr>
        <p:spPr>
          <a:xfrm>
            <a:off x="3505200" y="6324600"/>
            <a:ext cx="5345438" cy="313932"/>
          </a:xfrm>
          <a:prstGeom prst="rect">
            <a:avLst/>
          </a:prstGeom>
          <a:noFill/>
        </p:spPr>
        <p:txBody>
          <a:bodyPr wrap="none" rtlCol="0">
            <a:spAutoFit/>
          </a:bodyPr>
          <a:lstStyle/>
          <a:p>
            <a:r>
              <a:rPr lang="en-US" sz="1200" dirty="0" smtClean="0">
                <a:latin typeface="Calibri" pitchFamily="34" charset="0"/>
              </a:rPr>
              <a:t>Derived from : US Dept of Education, NCES, Academic Libraries Survey, 1977-2008</a:t>
            </a:r>
            <a:endParaRPr lang="en-US" sz="1200" dirty="0">
              <a:latin typeface="Calibri" pitchFamily="34" charset="0"/>
            </a:endParaRPr>
          </a:p>
        </p:txBody>
      </p:sp>
      <p:sp>
        <p:nvSpPr>
          <p:cNvPr id="7" name="Title 6"/>
          <p:cNvSpPr>
            <a:spLocks noGrp="1"/>
          </p:cNvSpPr>
          <p:nvPr>
            <p:ph type="title"/>
          </p:nvPr>
        </p:nvSpPr>
        <p:spPr>
          <a:xfrm>
            <a:off x="434975" y="147638"/>
            <a:ext cx="7642225" cy="1284287"/>
          </a:xfrm>
        </p:spPr>
        <p:txBody>
          <a:bodyPr/>
          <a:lstStyle/>
          <a:p>
            <a:r>
              <a:rPr lang="en-US" sz="2400" dirty="0" smtClean="0"/>
              <a:t>Declining Investment in Academic Libraries (US)</a:t>
            </a:r>
            <a:endParaRPr lang="en-US" sz="24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77884" y="1574589"/>
            <a:ext cx="4337928" cy="4740258"/>
            <a:chOff x="864" y="288"/>
            <a:chExt cx="3072" cy="3648"/>
          </a:xfrm>
        </p:grpSpPr>
        <p:pic>
          <p:nvPicPr>
            <p:cNvPr id="68621" name="Picture 3"/>
            <p:cNvPicPr>
              <a:picLocks noChangeAspect="1" noChangeArrowheads="1"/>
            </p:cNvPicPr>
            <p:nvPr/>
          </p:nvPicPr>
          <p:blipFill>
            <a:blip r:embed="rId3" cstate="print"/>
            <a:srcRect l="50655" t="25000" r="21875" b="9593"/>
            <a:stretch>
              <a:fillRect/>
            </a:stretch>
          </p:blipFill>
          <p:spPr bwMode="auto">
            <a:xfrm>
              <a:off x="1920" y="288"/>
              <a:ext cx="2016" cy="3600"/>
            </a:xfrm>
            <a:prstGeom prst="rect">
              <a:avLst/>
            </a:prstGeom>
            <a:noFill/>
            <a:ln w="9525" algn="ctr">
              <a:noFill/>
              <a:miter lim="800000"/>
              <a:headEnd/>
              <a:tailEnd/>
            </a:ln>
          </p:spPr>
        </p:pic>
        <p:pic>
          <p:nvPicPr>
            <p:cNvPr id="68622" name="Picture 4"/>
            <p:cNvPicPr>
              <a:picLocks noChangeAspect="1" noChangeArrowheads="1"/>
            </p:cNvPicPr>
            <p:nvPr/>
          </p:nvPicPr>
          <p:blipFill>
            <a:blip r:embed="rId3" cstate="print"/>
            <a:srcRect l="21875" t="25000" r="63081" b="9375"/>
            <a:stretch>
              <a:fillRect/>
            </a:stretch>
          </p:blipFill>
          <p:spPr bwMode="auto">
            <a:xfrm>
              <a:off x="864" y="288"/>
              <a:ext cx="1104" cy="3612"/>
            </a:xfrm>
            <a:prstGeom prst="rect">
              <a:avLst/>
            </a:prstGeom>
            <a:noFill/>
            <a:ln w="9525" algn="ctr">
              <a:noFill/>
              <a:miter lim="800000"/>
              <a:headEnd/>
              <a:tailEnd/>
            </a:ln>
          </p:spPr>
        </p:pic>
        <p:sp>
          <p:nvSpPr>
            <p:cNvPr id="68623" name="Rectangle 5"/>
            <p:cNvSpPr>
              <a:spLocks noChangeArrowheads="1"/>
            </p:cNvSpPr>
            <p:nvPr/>
          </p:nvSpPr>
          <p:spPr bwMode="auto">
            <a:xfrm>
              <a:off x="1824" y="960"/>
              <a:ext cx="288" cy="528"/>
            </a:xfrm>
            <a:prstGeom prst="rect">
              <a:avLst/>
            </a:prstGeom>
            <a:solidFill>
              <a:schemeClr val="bg1"/>
            </a:solidFill>
            <a:ln w="9525" algn="ctr">
              <a:noFill/>
              <a:miter lim="800000"/>
              <a:headEnd/>
              <a:tailEnd/>
            </a:ln>
          </p:spPr>
          <p:txBody>
            <a:bodyPr wrap="none" anchor="ctr"/>
            <a:lstStyle/>
            <a:p>
              <a:endParaRPr lang="en-US"/>
            </a:p>
          </p:txBody>
        </p:sp>
        <p:sp>
          <p:nvSpPr>
            <p:cNvPr id="68624" name="Rectangle 6"/>
            <p:cNvSpPr>
              <a:spLocks noChangeArrowheads="1"/>
            </p:cNvSpPr>
            <p:nvPr/>
          </p:nvSpPr>
          <p:spPr bwMode="auto">
            <a:xfrm rot="5400000">
              <a:off x="2232" y="3096"/>
              <a:ext cx="288" cy="1392"/>
            </a:xfrm>
            <a:prstGeom prst="rect">
              <a:avLst/>
            </a:prstGeom>
            <a:solidFill>
              <a:schemeClr val="bg1"/>
            </a:solidFill>
            <a:ln w="9525" algn="ctr">
              <a:noFill/>
              <a:miter lim="800000"/>
              <a:headEnd/>
              <a:tailEnd/>
            </a:ln>
          </p:spPr>
          <p:txBody>
            <a:bodyPr wrap="none" anchor="ctr"/>
            <a:lstStyle/>
            <a:p>
              <a:endParaRPr lang="en-US"/>
            </a:p>
          </p:txBody>
        </p:sp>
        <p:sp>
          <p:nvSpPr>
            <p:cNvPr id="68625" name="Rectangle 7"/>
            <p:cNvSpPr>
              <a:spLocks noChangeArrowheads="1"/>
            </p:cNvSpPr>
            <p:nvPr/>
          </p:nvSpPr>
          <p:spPr bwMode="auto">
            <a:xfrm rot="5400000">
              <a:off x="1944" y="2184"/>
              <a:ext cx="192" cy="48"/>
            </a:xfrm>
            <a:prstGeom prst="rect">
              <a:avLst/>
            </a:prstGeom>
            <a:solidFill>
              <a:schemeClr val="bg1"/>
            </a:solidFill>
            <a:ln w="9525" algn="ctr">
              <a:noFill/>
              <a:miter lim="800000"/>
              <a:headEnd/>
              <a:tailEnd/>
            </a:ln>
          </p:spPr>
          <p:txBody>
            <a:bodyPr wrap="none" anchor="ctr"/>
            <a:lstStyle/>
            <a:p>
              <a:endParaRPr lang="en-US"/>
            </a:p>
          </p:txBody>
        </p:sp>
        <p:sp>
          <p:nvSpPr>
            <p:cNvPr id="68626" name="Rectangle 8"/>
            <p:cNvSpPr>
              <a:spLocks noChangeArrowheads="1"/>
            </p:cNvSpPr>
            <p:nvPr/>
          </p:nvSpPr>
          <p:spPr bwMode="auto">
            <a:xfrm rot="5400000">
              <a:off x="1752" y="2304"/>
              <a:ext cx="288" cy="144"/>
            </a:xfrm>
            <a:prstGeom prst="rect">
              <a:avLst/>
            </a:prstGeom>
            <a:solidFill>
              <a:schemeClr val="bg1"/>
            </a:solidFill>
            <a:ln w="9525" algn="ctr">
              <a:noFill/>
              <a:miter lim="800000"/>
              <a:headEnd/>
              <a:tailEnd/>
            </a:ln>
          </p:spPr>
          <p:txBody>
            <a:bodyPr wrap="none" anchor="ctr"/>
            <a:lstStyle/>
            <a:p>
              <a:endParaRPr lang="en-US"/>
            </a:p>
          </p:txBody>
        </p:sp>
      </p:grpSp>
      <p:sp>
        <p:nvSpPr>
          <p:cNvPr id="68610" name="Text Box 9"/>
          <p:cNvSpPr txBox="1">
            <a:spLocks noChangeArrowheads="1"/>
          </p:cNvSpPr>
          <p:nvPr/>
        </p:nvSpPr>
        <p:spPr bwMode="auto">
          <a:xfrm>
            <a:off x="5427882" y="5853999"/>
            <a:ext cx="3389988" cy="701731"/>
          </a:xfrm>
          <a:prstGeom prst="rect">
            <a:avLst/>
          </a:prstGeom>
          <a:noFill/>
          <a:ln w="9525" algn="ctr">
            <a:noFill/>
            <a:miter lim="800000"/>
            <a:headEnd/>
            <a:tailEnd/>
          </a:ln>
        </p:spPr>
        <p:txBody>
          <a:bodyPr wrap="square">
            <a:spAutoFit/>
          </a:bodyPr>
          <a:lstStyle/>
          <a:p>
            <a:r>
              <a:rPr lang="en-US" sz="1100" dirty="0">
                <a:solidFill>
                  <a:schemeClr val="tx1"/>
                </a:solidFill>
                <a:latin typeface="Calibri" pitchFamily="34" charset="0"/>
              </a:rPr>
              <a:t>Source:  “Service Trends in ARL Libraries, </a:t>
            </a:r>
            <a:r>
              <a:rPr lang="en-US" sz="1100" dirty="0" smtClean="0">
                <a:solidFill>
                  <a:schemeClr val="tx1"/>
                </a:solidFill>
                <a:latin typeface="Calibri" pitchFamily="34" charset="0"/>
              </a:rPr>
              <a:t>1991–2007” ARL </a:t>
            </a:r>
            <a:r>
              <a:rPr lang="en-US" sz="1100" dirty="0">
                <a:solidFill>
                  <a:schemeClr val="tx1"/>
                </a:solidFill>
                <a:latin typeface="Calibri" pitchFamily="34" charset="0"/>
              </a:rPr>
              <a:t>Statistics 2006–2007, Association of Research Libraries, Washington, DC</a:t>
            </a:r>
          </a:p>
        </p:txBody>
      </p:sp>
      <p:sp>
        <p:nvSpPr>
          <p:cNvPr id="68611" name="Text Box 10"/>
          <p:cNvSpPr txBox="1">
            <a:spLocks noChangeArrowheads="1"/>
          </p:cNvSpPr>
          <p:nvPr/>
        </p:nvSpPr>
        <p:spPr bwMode="auto">
          <a:xfrm>
            <a:off x="2574942" y="1574589"/>
            <a:ext cx="4206875" cy="1354217"/>
          </a:xfrm>
          <a:prstGeom prst="rect">
            <a:avLst/>
          </a:prstGeom>
          <a:noFill/>
          <a:ln w="9525" algn="ctr">
            <a:noFill/>
            <a:miter lim="800000"/>
            <a:headEnd/>
            <a:tailEnd/>
          </a:ln>
        </p:spPr>
        <p:txBody>
          <a:bodyPr>
            <a:spAutoFit/>
          </a:bodyPr>
          <a:lstStyle/>
          <a:p>
            <a:r>
              <a:rPr lang="en-US" sz="2000" b="1" dirty="0">
                <a:solidFill>
                  <a:srgbClr val="336699"/>
                </a:solidFill>
                <a:latin typeface="Calibri" pitchFamily="34" charset="0"/>
              </a:rPr>
              <a:t>While student enrollment has </a:t>
            </a:r>
            <a:r>
              <a:rPr lang="en-US" sz="2000" b="1" i="1" dirty="0">
                <a:solidFill>
                  <a:srgbClr val="336699"/>
                </a:solidFill>
                <a:latin typeface="Calibri" pitchFamily="34" charset="0"/>
              </a:rPr>
              <a:t>increased</a:t>
            </a:r>
            <a:r>
              <a:rPr lang="en-US" sz="2000" b="1" dirty="0">
                <a:solidFill>
                  <a:srgbClr val="336699"/>
                </a:solidFill>
                <a:latin typeface="Calibri" pitchFamily="34" charset="0"/>
              </a:rPr>
              <a:t> (+25%) . . . </a:t>
            </a:r>
          </a:p>
          <a:p>
            <a:endParaRPr lang="en-US" sz="2000" b="1" dirty="0">
              <a:solidFill>
                <a:srgbClr val="336699"/>
              </a:solidFill>
              <a:latin typeface="Calibri" pitchFamily="34" charset="0"/>
            </a:endParaRPr>
          </a:p>
        </p:txBody>
      </p:sp>
      <p:sp>
        <p:nvSpPr>
          <p:cNvPr id="68612" name="Rectangle 11"/>
          <p:cNvSpPr>
            <a:spLocks noGrp="1" noChangeArrowheads="1"/>
          </p:cNvSpPr>
          <p:nvPr>
            <p:ph type="title" idx="4294967295"/>
          </p:nvPr>
        </p:nvSpPr>
        <p:spPr>
          <a:xfrm>
            <a:off x="292590" y="148119"/>
            <a:ext cx="6989763" cy="1284287"/>
          </a:xfrm>
        </p:spPr>
        <p:txBody>
          <a:bodyPr/>
          <a:lstStyle/>
          <a:p>
            <a:r>
              <a:rPr lang="en-US" dirty="0" smtClean="0"/>
              <a:t>In the last 15 years (US) . . . </a:t>
            </a:r>
          </a:p>
        </p:txBody>
      </p:sp>
      <p:sp>
        <p:nvSpPr>
          <p:cNvPr id="68613" name="Text Box 12"/>
          <p:cNvSpPr txBox="1">
            <a:spLocks noChangeArrowheads="1"/>
          </p:cNvSpPr>
          <p:nvPr/>
        </p:nvSpPr>
        <p:spPr bwMode="auto">
          <a:xfrm>
            <a:off x="3288177" y="2287824"/>
            <a:ext cx="4849998" cy="1354217"/>
          </a:xfrm>
          <a:prstGeom prst="rect">
            <a:avLst/>
          </a:prstGeom>
          <a:noFill/>
          <a:ln w="9525" algn="ctr">
            <a:noFill/>
            <a:miter lim="800000"/>
            <a:headEnd/>
            <a:tailEnd/>
          </a:ln>
        </p:spPr>
        <p:txBody>
          <a:bodyPr wrap="square">
            <a:spAutoFit/>
          </a:bodyPr>
          <a:lstStyle/>
          <a:p>
            <a:r>
              <a:rPr lang="en-US" sz="2000" b="1" dirty="0">
                <a:solidFill>
                  <a:srgbClr val="336699"/>
                </a:solidFill>
                <a:latin typeface="Calibri" pitchFamily="34" charset="0"/>
              </a:rPr>
              <a:t>use of onsite library collections/services has </a:t>
            </a:r>
            <a:r>
              <a:rPr lang="en-US" sz="2000" b="1" i="1" dirty="0">
                <a:solidFill>
                  <a:srgbClr val="336699"/>
                </a:solidFill>
                <a:latin typeface="Calibri" pitchFamily="34" charset="0"/>
              </a:rPr>
              <a:t>decreased </a:t>
            </a:r>
            <a:r>
              <a:rPr lang="en-US" sz="2000" b="1" dirty="0">
                <a:solidFill>
                  <a:srgbClr val="336699"/>
                </a:solidFill>
                <a:latin typeface="Calibri" pitchFamily="34" charset="0"/>
              </a:rPr>
              <a:t>(-10 to -50</a:t>
            </a:r>
            <a:r>
              <a:rPr lang="en-US" sz="2000" b="1" dirty="0" smtClean="0">
                <a:solidFill>
                  <a:srgbClr val="336699"/>
                </a:solidFill>
                <a:latin typeface="Calibri" pitchFamily="34" charset="0"/>
              </a:rPr>
              <a:t>%) . </a:t>
            </a:r>
            <a:r>
              <a:rPr lang="en-US" sz="2000" b="1" dirty="0">
                <a:solidFill>
                  <a:srgbClr val="336699"/>
                </a:solidFill>
                <a:latin typeface="Calibri" pitchFamily="34" charset="0"/>
              </a:rPr>
              <a:t>. .</a:t>
            </a:r>
          </a:p>
          <a:p>
            <a:endParaRPr lang="en-US" sz="2000" b="1" i="1" dirty="0">
              <a:solidFill>
                <a:srgbClr val="336699"/>
              </a:solidFill>
              <a:latin typeface="Calibri" pitchFamily="34" charset="0"/>
            </a:endParaRPr>
          </a:p>
        </p:txBody>
      </p:sp>
      <p:sp>
        <p:nvSpPr>
          <p:cNvPr id="68614" name="Text Box 13"/>
          <p:cNvSpPr txBox="1">
            <a:spLocks noChangeArrowheads="1"/>
          </p:cNvSpPr>
          <p:nvPr/>
        </p:nvSpPr>
        <p:spPr bwMode="auto">
          <a:xfrm>
            <a:off x="4001412" y="3001059"/>
            <a:ext cx="3978275" cy="1329595"/>
          </a:xfrm>
          <a:prstGeom prst="rect">
            <a:avLst/>
          </a:prstGeom>
          <a:noFill/>
          <a:ln w="9525" algn="ctr">
            <a:noFill/>
            <a:miter lim="800000"/>
            <a:headEnd/>
            <a:tailEnd/>
          </a:ln>
        </p:spPr>
        <p:txBody>
          <a:bodyPr>
            <a:spAutoFit/>
          </a:bodyPr>
          <a:lstStyle/>
          <a:p>
            <a:r>
              <a:rPr lang="en-US" sz="2000" b="1" dirty="0">
                <a:solidFill>
                  <a:srgbClr val="336699"/>
                </a:solidFill>
                <a:latin typeface="Calibri" pitchFamily="34" charset="0"/>
              </a:rPr>
              <a:t>and </a:t>
            </a:r>
            <a:r>
              <a:rPr lang="en-US" sz="2000" b="1" i="1" dirty="0">
                <a:solidFill>
                  <a:srgbClr val="336699"/>
                </a:solidFill>
                <a:latin typeface="Calibri" pitchFamily="34" charset="0"/>
              </a:rPr>
              <a:t>reliance on external</a:t>
            </a:r>
            <a:r>
              <a:rPr lang="en-US" sz="2000" b="1" dirty="0">
                <a:solidFill>
                  <a:srgbClr val="336699"/>
                </a:solidFill>
                <a:latin typeface="Calibri" pitchFamily="34" charset="0"/>
              </a:rPr>
              <a:t> </a:t>
            </a:r>
            <a:r>
              <a:rPr lang="en-US" sz="2000" b="1" i="1" dirty="0">
                <a:solidFill>
                  <a:srgbClr val="336699"/>
                </a:solidFill>
                <a:latin typeface="Calibri" pitchFamily="34" charset="0"/>
              </a:rPr>
              <a:t>collections has more than doubled </a:t>
            </a:r>
            <a:r>
              <a:rPr lang="en-US" sz="2000" b="1" dirty="0">
                <a:solidFill>
                  <a:srgbClr val="336699"/>
                </a:solidFill>
                <a:latin typeface="Calibri" pitchFamily="34" charset="0"/>
              </a:rPr>
              <a:t>(+150%)</a:t>
            </a:r>
          </a:p>
          <a:p>
            <a:endParaRPr lang="en-US" sz="2000" b="1" i="1" dirty="0">
              <a:solidFill>
                <a:srgbClr val="336699"/>
              </a:solidFill>
              <a:latin typeface="Calibri" pitchFamily="34" charset="0"/>
            </a:endParaRPr>
          </a:p>
        </p:txBody>
      </p:sp>
      <p:sp>
        <p:nvSpPr>
          <p:cNvPr id="68615" name="Text Box 14"/>
          <p:cNvSpPr txBox="1">
            <a:spLocks noChangeArrowheads="1"/>
          </p:cNvSpPr>
          <p:nvPr/>
        </p:nvSpPr>
        <p:spPr bwMode="auto">
          <a:xfrm>
            <a:off x="3288177" y="3856941"/>
            <a:ext cx="5420586" cy="830997"/>
          </a:xfrm>
          <a:prstGeom prst="rect">
            <a:avLst/>
          </a:prstGeom>
          <a:noFill/>
          <a:ln w="9525" algn="ctr">
            <a:noFill/>
            <a:miter lim="800000"/>
            <a:headEnd/>
            <a:tailEnd/>
          </a:ln>
        </p:spPr>
        <p:txBody>
          <a:bodyPr wrap="square">
            <a:spAutoFit/>
          </a:bodyPr>
          <a:lstStyle/>
          <a:p>
            <a:pPr>
              <a:lnSpc>
                <a:spcPct val="100000"/>
              </a:lnSpc>
              <a:spcBef>
                <a:spcPts val="0"/>
              </a:spcBef>
            </a:pPr>
            <a:r>
              <a:rPr lang="en-US" b="1" i="1" dirty="0" smtClean="0">
                <a:solidFill>
                  <a:srgbClr val="FF0000"/>
                </a:solidFill>
                <a:latin typeface="Calibri" pitchFamily="34" charset="0"/>
              </a:rPr>
              <a:t>Student and researcher reliance on the university library has changed</a:t>
            </a:r>
            <a:endParaRPr lang="en-US" b="1" i="1" dirty="0">
              <a:solidFill>
                <a:srgbClr val="FF0000"/>
              </a:solidFill>
              <a:latin typeface="Calibri" pitchFamily="34" charset="0"/>
            </a:endParaRPr>
          </a:p>
        </p:txBody>
      </p:sp>
      <p:sp>
        <p:nvSpPr>
          <p:cNvPr id="68616" name="Rectangle 15"/>
          <p:cNvSpPr>
            <a:spLocks noChangeArrowheads="1"/>
          </p:cNvSpPr>
          <p:nvPr/>
        </p:nvSpPr>
        <p:spPr bwMode="auto">
          <a:xfrm>
            <a:off x="2147001" y="4540917"/>
            <a:ext cx="182880" cy="457200"/>
          </a:xfrm>
          <a:prstGeom prst="rect">
            <a:avLst/>
          </a:prstGeom>
          <a:solidFill>
            <a:srgbClr val="99CC00"/>
          </a:solidFill>
          <a:ln w="9525" algn="ctr">
            <a:noFill/>
            <a:miter lim="800000"/>
            <a:headEnd/>
            <a:tailEnd/>
          </a:ln>
        </p:spPr>
        <p:txBody>
          <a:bodyPr wrap="none" anchor="ctr"/>
          <a:lstStyle/>
          <a:p>
            <a:endParaRPr lang="en-US"/>
          </a:p>
        </p:txBody>
      </p:sp>
      <p:sp>
        <p:nvSpPr>
          <p:cNvPr id="68617" name="Rectangle 16"/>
          <p:cNvSpPr>
            <a:spLocks noChangeArrowheads="1"/>
          </p:cNvSpPr>
          <p:nvPr/>
        </p:nvSpPr>
        <p:spPr bwMode="auto">
          <a:xfrm>
            <a:off x="3145530" y="4998117"/>
            <a:ext cx="182880" cy="182880"/>
          </a:xfrm>
          <a:prstGeom prst="rect">
            <a:avLst/>
          </a:prstGeom>
          <a:solidFill>
            <a:schemeClr val="accent2"/>
          </a:solidFill>
          <a:ln w="9525" algn="ctr">
            <a:noFill/>
            <a:miter lim="800000"/>
            <a:headEnd/>
            <a:tailEnd/>
          </a:ln>
        </p:spPr>
        <p:txBody>
          <a:bodyPr wrap="none" anchor="ctr"/>
          <a:lstStyle/>
          <a:p>
            <a:endParaRPr lang="en-US"/>
          </a:p>
        </p:txBody>
      </p:sp>
      <p:sp>
        <p:nvSpPr>
          <p:cNvPr id="68618" name="Rectangle 17"/>
          <p:cNvSpPr>
            <a:spLocks noChangeArrowheads="1"/>
          </p:cNvSpPr>
          <p:nvPr/>
        </p:nvSpPr>
        <p:spPr bwMode="auto">
          <a:xfrm>
            <a:off x="3716118" y="4998117"/>
            <a:ext cx="203340" cy="436603"/>
          </a:xfrm>
          <a:prstGeom prst="rect">
            <a:avLst/>
          </a:prstGeom>
          <a:solidFill>
            <a:schemeClr val="accent2"/>
          </a:solidFill>
          <a:ln w="9525" algn="ctr">
            <a:noFill/>
            <a:miter lim="800000"/>
            <a:headEnd/>
            <a:tailEnd/>
          </a:ln>
        </p:spPr>
        <p:txBody>
          <a:bodyPr wrap="none" anchor="ctr"/>
          <a:lstStyle/>
          <a:p>
            <a:endParaRPr lang="en-US"/>
          </a:p>
        </p:txBody>
      </p:sp>
      <p:sp>
        <p:nvSpPr>
          <p:cNvPr id="68619" name="Rectangle 18"/>
          <p:cNvSpPr>
            <a:spLocks noChangeArrowheads="1"/>
          </p:cNvSpPr>
          <p:nvPr/>
        </p:nvSpPr>
        <p:spPr bwMode="auto">
          <a:xfrm>
            <a:off x="4144059" y="4998117"/>
            <a:ext cx="203340" cy="873205"/>
          </a:xfrm>
          <a:prstGeom prst="rect">
            <a:avLst/>
          </a:prstGeom>
          <a:solidFill>
            <a:schemeClr val="accent2"/>
          </a:solidFill>
          <a:ln w="9525" algn="ctr">
            <a:noFill/>
            <a:miter lim="800000"/>
            <a:headEnd/>
            <a:tailEnd/>
          </a:ln>
        </p:spPr>
        <p:txBody>
          <a:bodyPr wrap="none" anchor="ctr"/>
          <a:lstStyle/>
          <a:p>
            <a:endParaRPr lang="en-US"/>
          </a:p>
        </p:txBody>
      </p:sp>
      <p:sp>
        <p:nvSpPr>
          <p:cNvPr id="68620" name="Rectangle 19"/>
          <p:cNvSpPr>
            <a:spLocks noChangeArrowheads="1"/>
          </p:cNvSpPr>
          <p:nvPr/>
        </p:nvSpPr>
        <p:spPr bwMode="auto">
          <a:xfrm>
            <a:off x="1658367" y="2129013"/>
            <a:ext cx="203340" cy="2869104"/>
          </a:xfrm>
          <a:prstGeom prst="rect">
            <a:avLst/>
          </a:prstGeom>
          <a:solidFill>
            <a:srgbClr val="99CC00"/>
          </a:solidFill>
          <a:ln w="9525" algn="ctr">
            <a:no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in Academic Collections</a:t>
            </a:r>
            <a:endParaRPr lang="en-US" dirty="0"/>
          </a:p>
        </p:txBody>
      </p:sp>
      <p:sp>
        <p:nvSpPr>
          <p:cNvPr id="3" name="Content Placeholder 2"/>
          <p:cNvSpPr>
            <a:spLocks noGrp="1"/>
          </p:cNvSpPr>
          <p:nvPr>
            <p:ph idx="1"/>
          </p:nvPr>
        </p:nvSpPr>
        <p:spPr/>
        <p:txBody>
          <a:bodyPr>
            <a:normAutofit fontScale="92500"/>
          </a:bodyPr>
          <a:lstStyle/>
          <a:p>
            <a:pPr>
              <a:buFont typeface="Arial" pitchFamily="34" charset="0"/>
              <a:buChar char="•"/>
            </a:pPr>
            <a:r>
              <a:rPr lang="en-US" sz="1900" dirty="0" smtClean="0"/>
              <a:t>Shift to licensed electronic content is accelerating</a:t>
            </a:r>
          </a:p>
          <a:p>
            <a:pPr lvl="1">
              <a:spcBef>
                <a:spcPts val="0"/>
              </a:spcBef>
              <a:buNone/>
            </a:pPr>
            <a:r>
              <a:rPr lang="en-US" sz="1800" dirty="0" smtClean="0">
                <a:solidFill>
                  <a:schemeClr val="accent1"/>
                </a:solidFill>
              </a:rPr>
              <a:t>Research journals – a well established trend, transition near complete</a:t>
            </a:r>
          </a:p>
          <a:p>
            <a:pPr lvl="1">
              <a:spcBef>
                <a:spcPts val="0"/>
              </a:spcBef>
              <a:buNone/>
            </a:pPr>
            <a:r>
              <a:rPr lang="en-US" sz="1800" dirty="0" smtClean="0">
                <a:solidFill>
                  <a:schemeClr val="accent1"/>
                </a:solidFill>
              </a:rPr>
              <a:t>Scholarly monographs – in progress, retrospectively and prospectively</a:t>
            </a:r>
          </a:p>
          <a:p>
            <a:pPr lvl="1">
              <a:buNone/>
            </a:pPr>
            <a:endParaRPr lang="en-US" sz="1000" dirty="0" smtClean="0"/>
          </a:p>
          <a:p>
            <a:pPr>
              <a:buFont typeface="Arial" pitchFamily="34" charset="0"/>
              <a:buChar char="•"/>
            </a:pPr>
            <a:r>
              <a:rPr lang="en-US" sz="1900" dirty="0" smtClean="0"/>
              <a:t>Print collections delivering less (and less) value at great (and growing) cost</a:t>
            </a:r>
          </a:p>
          <a:p>
            <a:pPr lvl="1">
              <a:spcBef>
                <a:spcPts val="0"/>
              </a:spcBef>
              <a:buNone/>
            </a:pPr>
            <a:r>
              <a:rPr lang="en-US" sz="1600" dirty="0" smtClean="0">
                <a:solidFill>
                  <a:schemeClr val="accent1"/>
                </a:solidFill>
              </a:rPr>
              <a:t> </a:t>
            </a:r>
            <a:r>
              <a:rPr lang="en-US" sz="1800" dirty="0" smtClean="0">
                <a:solidFill>
                  <a:schemeClr val="accent1"/>
                </a:solidFill>
              </a:rPr>
              <a:t>Est. $4.25 US per volume per year for on-site collections</a:t>
            </a:r>
          </a:p>
          <a:p>
            <a:pPr lvl="1">
              <a:spcBef>
                <a:spcPts val="0"/>
              </a:spcBef>
              <a:buNone/>
            </a:pPr>
            <a:r>
              <a:rPr lang="en-US" sz="1800" dirty="0" smtClean="0">
                <a:solidFill>
                  <a:schemeClr val="accent1"/>
                </a:solidFill>
              </a:rPr>
              <a:t>Library purchasing power decreasing as per-unit cost rises</a:t>
            </a:r>
          </a:p>
          <a:p>
            <a:pPr lvl="1">
              <a:buNone/>
            </a:pPr>
            <a:endParaRPr lang="en-US" sz="1000" dirty="0" smtClean="0"/>
          </a:p>
          <a:p>
            <a:pPr>
              <a:buFont typeface="Arial" pitchFamily="34" charset="0"/>
              <a:buChar char="•"/>
            </a:pPr>
            <a:r>
              <a:rPr lang="en-US" sz="2000" dirty="0" smtClean="0"/>
              <a:t>Special collections marginal to educational mandate at many institutions</a:t>
            </a:r>
          </a:p>
          <a:p>
            <a:pPr lvl="1">
              <a:buNone/>
            </a:pPr>
            <a:r>
              <a:rPr lang="en-US" sz="1800" dirty="0" smtClean="0">
                <a:solidFill>
                  <a:schemeClr val="accent1"/>
                </a:solidFill>
              </a:rPr>
              <a:t>Costly to manage, not (always) integral to teaching, learning</a:t>
            </a:r>
          </a:p>
          <a:p>
            <a:pPr>
              <a:buFont typeface="Arial" pitchFamily="34" charset="0"/>
              <a:buChar char="•"/>
            </a:pPr>
            <a:endParaRPr lang="en-US" sz="1100" dirty="0" smtClean="0"/>
          </a:p>
          <a:p>
            <a:pPr>
              <a:buFont typeface="Arial" pitchFamily="34" charset="0"/>
              <a:buChar char="•"/>
            </a:pPr>
            <a:endParaRPr lang="en-US" sz="11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Equal and Opposite Reaction</a:t>
            </a:r>
            <a:endParaRPr lang="en-US" dirty="0"/>
          </a:p>
        </p:txBody>
      </p:sp>
      <p:sp>
        <p:nvSpPr>
          <p:cNvPr id="4" name="TextBox 3"/>
          <p:cNvSpPr txBox="1"/>
          <p:nvPr/>
        </p:nvSpPr>
        <p:spPr>
          <a:xfrm>
            <a:off x="533400" y="1676400"/>
            <a:ext cx="7924800" cy="830997"/>
          </a:xfrm>
          <a:prstGeom prst="rect">
            <a:avLst/>
          </a:prstGeom>
          <a:noFill/>
        </p:spPr>
        <p:txBody>
          <a:bodyPr wrap="square" rtlCol="0">
            <a:spAutoFit/>
          </a:bodyPr>
          <a:lstStyle/>
          <a:p>
            <a:pPr>
              <a:lnSpc>
                <a:spcPct val="100000"/>
              </a:lnSpc>
              <a:spcBef>
                <a:spcPts val="0"/>
              </a:spcBef>
            </a:pPr>
            <a:r>
              <a:rPr lang="en-US" dirty="0" smtClean="0"/>
              <a:t>As an increasing share of library spending is directed toward licensed content . . .</a:t>
            </a:r>
            <a:endParaRPr lang="en-US" dirty="0"/>
          </a:p>
        </p:txBody>
      </p:sp>
      <p:sp>
        <p:nvSpPr>
          <p:cNvPr id="5" name="TextBox 4"/>
          <p:cNvSpPr txBox="1"/>
          <p:nvPr/>
        </p:nvSpPr>
        <p:spPr>
          <a:xfrm>
            <a:off x="1905000" y="2880907"/>
            <a:ext cx="6890028" cy="548093"/>
          </a:xfrm>
          <a:prstGeom prst="roundRect">
            <a:avLst/>
          </a:prstGeom>
          <a:solidFill>
            <a:schemeClr val="accent1"/>
          </a:solidFill>
        </p:spPr>
        <p:txBody>
          <a:bodyPr wrap="none" rtlCol="0">
            <a:spAutoFit/>
          </a:bodyPr>
          <a:lstStyle/>
          <a:p>
            <a:r>
              <a:rPr lang="en-US" dirty="0" smtClean="0">
                <a:solidFill>
                  <a:schemeClr val="bg1"/>
                </a:solidFill>
              </a:rPr>
              <a:t>Pressure on print management costs increases</a:t>
            </a:r>
            <a:endParaRPr lang="en-US" dirty="0">
              <a:solidFill>
                <a:schemeClr val="bg1"/>
              </a:solidFill>
            </a:endParaRPr>
          </a:p>
        </p:txBody>
      </p:sp>
      <p:sp>
        <p:nvSpPr>
          <p:cNvPr id="6" name="TextBox 5"/>
          <p:cNvSpPr txBox="1"/>
          <p:nvPr/>
        </p:nvSpPr>
        <p:spPr>
          <a:xfrm>
            <a:off x="304800" y="3810000"/>
            <a:ext cx="7518405" cy="548093"/>
          </a:xfrm>
          <a:prstGeom prst="roundRect">
            <a:avLst/>
          </a:prstGeom>
          <a:solidFill>
            <a:schemeClr val="accent2"/>
          </a:solidFill>
        </p:spPr>
        <p:txBody>
          <a:bodyPr wrap="none" rtlCol="0">
            <a:spAutoFit/>
          </a:bodyPr>
          <a:lstStyle/>
          <a:p>
            <a:r>
              <a:rPr lang="en-US" dirty="0" smtClean="0"/>
              <a:t>Fewer institutions to uphold preservation mandate</a:t>
            </a:r>
            <a:endParaRPr lang="en-US" dirty="0"/>
          </a:p>
        </p:txBody>
      </p:sp>
      <p:sp>
        <p:nvSpPr>
          <p:cNvPr id="7" name="TextBox 6"/>
          <p:cNvSpPr txBox="1"/>
          <p:nvPr/>
        </p:nvSpPr>
        <p:spPr>
          <a:xfrm>
            <a:off x="3048000" y="4724400"/>
            <a:ext cx="5663476" cy="592503"/>
          </a:xfrm>
          <a:prstGeom prst="roundRect">
            <a:avLst/>
          </a:prstGeom>
          <a:solidFill>
            <a:schemeClr val="accent1">
              <a:lumMod val="60000"/>
              <a:lumOff val="40000"/>
            </a:schemeClr>
          </a:solidFill>
        </p:spPr>
        <p:txBody>
          <a:bodyPr wrap="none" rtlCol="0">
            <a:spAutoFit/>
          </a:bodyPr>
          <a:lstStyle/>
          <a:p>
            <a:r>
              <a:rPr lang="en-US" dirty="0" smtClean="0"/>
              <a:t>Stewardship roles must be reassessed</a:t>
            </a:r>
            <a:endParaRPr lang="en-US" dirty="0"/>
          </a:p>
        </p:txBody>
      </p:sp>
      <p:sp>
        <p:nvSpPr>
          <p:cNvPr id="8" name="TextBox 7"/>
          <p:cNvSpPr txBox="1"/>
          <p:nvPr/>
        </p:nvSpPr>
        <p:spPr>
          <a:xfrm>
            <a:off x="457200" y="5638800"/>
            <a:ext cx="6056466" cy="592503"/>
          </a:xfrm>
          <a:prstGeom prst="roundRect">
            <a:avLst/>
          </a:prstGeom>
          <a:solidFill>
            <a:schemeClr val="accent2">
              <a:lumMod val="60000"/>
              <a:lumOff val="40000"/>
            </a:schemeClr>
          </a:solidFill>
        </p:spPr>
        <p:txBody>
          <a:bodyPr wrap="none" rtlCol="0">
            <a:spAutoFit/>
          </a:bodyPr>
          <a:lstStyle/>
          <a:p>
            <a:r>
              <a:rPr lang="en-US" dirty="0" smtClean="0"/>
              <a:t>Shared service requirements will change</a:t>
            </a:r>
            <a:endParaRPr lang="en-US" dirty="0"/>
          </a:p>
        </p:txBody>
      </p:sp>
      <p:sp>
        <p:nvSpPr>
          <p:cNvPr id="10" name="Rounded Rectangle 9"/>
          <p:cNvSpPr/>
          <p:nvPr/>
        </p:nvSpPr>
        <p:spPr bwMode="auto">
          <a:xfrm>
            <a:off x="1066800" y="3962400"/>
            <a:ext cx="914400" cy="914400"/>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smtClean="0">
              <a:ln>
                <a:noFill/>
              </a:ln>
              <a:solidFill>
                <a:srgbClr val="000000"/>
              </a:solidFill>
              <a:effectLst/>
              <a:latin typeface="Trebuchet MS" pitchFamily="34" charset="0"/>
            </a:endParaRPr>
          </a:p>
        </p:txBody>
      </p:sp>
      <p:sp>
        <p:nvSpPr>
          <p:cNvPr id="11" name="Rounded Rectangle 10"/>
          <p:cNvSpPr/>
          <p:nvPr/>
        </p:nvSpPr>
        <p:spPr bwMode="auto">
          <a:xfrm>
            <a:off x="1295400" y="5638800"/>
            <a:ext cx="914400" cy="914400"/>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smtClean="0">
              <a:ln>
                <a:noFill/>
              </a:ln>
              <a:solidFill>
                <a:srgbClr val="000000"/>
              </a:solidFill>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5" y="147638"/>
            <a:ext cx="7417906" cy="1284287"/>
          </a:xfrm>
        </p:spPr>
        <p:txBody>
          <a:bodyPr anchor="ctr"/>
          <a:lstStyle/>
          <a:p>
            <a:r>
              <a:rPr lang="en-US" dirty="0" smtClean="0"/>
              <a:t>Declining circulation in US research libraries</a:t>
            </a:r>
            <a:endParaRPr lang="en-US" dirty="0"/>
          </a:p>
        </p:txBody>
      </p:sp>
      <p:pic>
        <p:nvPicPr>
          <p:cNvPr id="4" name="Picture 5" descr="Median_Ratio_Circulation_Fulltime_Students"/>
          <p:cNvPicPr>
            <a:picLocks noGrp="1" noChangeAspect="1" noChangeArrowheads="1"/>
          </p:cNvPicPr>
          <p:nvPr>
            <p:ph idx="1"/>
          </p:nvPr>
        </p:nvPicPr>
        <p:blipFill>
          <a:blip r:embed="rId3" cstate="print"/>
          <a:srcRect t="3528" b="3302"/>
          <a:stretch>
            <a:fillRect/>
          </a:stretch>
        </p:blipFill>
        <p:spPr bwMode="auto">
          <a:xfrm>
            <a:off x="863178" y="1574589"/>
            <a:ext cx="7132350" cy="4992645"/>
          </a:xfrm>
          <a:prstGeom prst="rect">
            <a:avLst/>
          </a:prstGeom>
          <a:noFill/>
        </p:spPr>
      </p:pic>
      <p:sp>
        <p:nvSpPr>
          <p:cNvPr id="6" name="TextBox 5"/>
          <p:cNvSpPr txBox="1"/>
          <p:nvPr/>
        </p:nvSpPr>
        <p:spPr>
          <a:xfrm>
            <a:off x="6711705" y="6281940"/>
            <a:ext cx="1835952" cy="313932"/>
          </a:xfrm>
          <a:prstGeom prst="rect">
            <a:avLst/>
          </a:prstGeom>
          <a:noFill/>
        </p:spPr>
        <p:txBody>
          <a:bodyPr wrap="none" rtlCol="0">
            <a:spAutoFit/>
          </a:bodyPr>
          <a:lstStyle/>
          <a:p>
            <a:r>
              <a:rPr lang="en-US" sz="1200" dirty="0" smtClean="0">
                <a:latin typeface="Calibri" pitchFamily="34" charset="0"/>
              </a:rPr>
              <a:t>ARL Statistics (1995-2003)</a:t>
            </a:r>
            <a:endParaRPr lang="en-US" sz="1200" dirty="0">
              <a:latin typeface="Calibri" pitchFamily="34" charset="0"/>
            </a:endParaRPr>
          </a:p>
        </p:txBody>
      </p:sp>
      <p:sp>
        <p:nvSpPr>
          <p:cNvPr id="5" name="TextBox 4"/>
          <p:cNvSpPr txBox="1"/>
          <p:nvPr/>
        </p:nvSpPr>
        <p:spPr>
          <a:xfrm>
            <a:off x="5427882" y="4855470"/>
            <a:ext cx="3423528" cy="388191"/>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50800" dist="38100" dir="2700000" algn="tl" rotWithShape="0">
              <a:prstClr val="black">
                <a:alpha val="40000"/>
              </a:prstClr>
            </a:outerShdw>
          </a:effectLst>
        </p:spPr>
        <p:txBody>
          <a:bodyPr wrap="square" rtlCol="0">
            <a:spAutoFit/>
          </a:bodyPr>
          <a:lstStyle/>
          <a:p>
            <a:pPr algn="ctr"/>
            <a:r>
              <a:rPr lang="en-US" sz="1400" dirty="0" smtClean="0"/>
              <a:t>19 loans per student per year in 2008</a:t>
            </a:r>
            <a:endParaRPr lang="en-US" sz="1400"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clc_light_green">
  <a:themeElements>
    <a:clrScheme name="oclc_light_green 15">
      <a:dk1>
        <a:srgbClr val="000000"/>
      </a:dk1>
      <a:lt1>
        <a:srgbClr val="FFFFFF"/>
      </a:lt1>
      <a:dk2>
        <a:srgbClr val="FFFFFF"/>
      </a:dk2>
      <a:lt2>
        <a:srgbClr val="000000"/>
      </a:lt2>
      <a:accent1>
        <a:srgbClr val="144A6F"/>
      </a:accent1>
      <a:accent2>
        <a:srgbClr val="409A3C"/>
      </a:accent2>
      <a:accent3>
        <a:srgbClr val="FFFFFF"/>
      </a:accent3>
      <a:accent4>
        <a:srgbClr val="000000"/>
      </a:accent4>
      <a:accent5>
        <a:srgbClr val="AAB1BB"/>
      </a:accent5>
      <a:accent6>
        <a:srgbClr val="398B35"/>
      </a:accent6>
      <a:hlink>
        <a:srgbClr val="FF7600"/>
      </a:hlink>
      <a:folHlink>
        <a:srgbClr val="2178B5"/>
      </a:folHlink>
    </a:clrScheme>
    <a:fontScheme name="oclc_light_gree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green 13">
        <a:dk1>
          <a:srgbClr val="000000"/>
        </a:dk1>
        <a:lt1>
          <a:srgbClr val="FFFFFF"/>
        </a:lt1>
        <a:dk2>
          <a:srgbClr val="FFFFFF"/>
        </a:dk2>
        <a:lt2>
          <a:srgbClr val="000000"/>
        </a:lt2>
        <a:accent1>
          <a:srgbClr val="2178B5"/>
        </a:accent1>
        <a:accent2>
          <a:srgbClr val="FF7600"/>
        </a:accent2>
        <a:accent3>
          <a:srgbClr val="FFFFFF"/>
        </a:accent3>
        <a:accent4>
          <a:srgbClr val="000000"/>
        </a:accent4>
        <a:accent5>
          <a:srgbClr val="ABBED7"/>
        </a:accent5>
        <a:accent6>
          <a:srgbClr val="E76A00"/>
        </a:accent6>
        <a:hlink>
          <a:srgbClr val="409A3C"/>
        </a:hlink>
        <a:folHlink>
          <a:srgbClr val="144A6F"/>
        </a:folHlink>
      </a:clrScheme>
      <a:clrMap bg1="lt1" tx1="dk1" bg2="lt2" tx2="dk2" accent1="accent1" accent2="accent2" accent3="accent3" accent4="accent4" accent5="accent5" accent6="accent6" hlink="hlink" folHlink="folHlink"/>
    </a:extraClrScheme>
    <a:extraClrScheme>
      <a:clrScheme name="oclc_light_green 14">
        <a:dk1>
          <a:srgbClr val="000000"/>
        </a:dk1>
        <a:lt1>
          <a:srgbClr val="FFFFFF"/>
        </a:lt1>
        <a:dk2>
          <a:srgbClr val="FFFFFF"/>
        </a:dk2>
        <a:lt2>
          <a:srgbClr val="000000"/>
        </a:lt2>
        <a:accent1>
          <a:srgbClr val="2178B5"/>
        </a:accent1>
        <a:accent2>
          <a:srgbClr val="409A3C"/>
        </a:accent2>
        <a:accent3>
          <a:srgbClr val="FFFFFF"/>
        </a:accent3>
        <a:accent4>
          <a:srgbClr val="000000"/>
        </a:accent4>
        <a:accent5>
          <a:srgbClr val="ABBED7"/>
        </a:accent5>
        <a:accent6>
          <a:srgbClr val="398B35"/>
        </a:accent6>
        <a:hlink>
          <a:srgbClr val="FF7600"/>
        </a:hlink>
        <a:folHlink>
          <a:srgbClr val="2178B5"/>
        </a:folHlink>
      </a:clrScheme>
      <a:clrMap bg1="lt1" tx1="dk1" bg2="lt2" tx2="dk2" accent1="accent1" accent2="accent2" accent3="accent3" accent4="accent4" accent5="accent5" accent6="accent6" hlink="hlink" folHlink="folHlink"/>
    </a:extraClrScheme>
    <a:extraClrScheme>
      <a:clrScheme name="oclc_light_green 15">
        <a:dk1>
          <a:srgbClr val="000000"/>
        </a:dk1>
        <a:lt1>
          <a:srgbClr val="FFFFFF"/>
        </a:lt1>
        <a:dk2>
          <a:srgbClr val="FFFFFF"/>
        </a:dk2>
        <a:lt2>
          <a:srgbClr val="000000"/>
        </a:lt2>
        <a:accent1>
          <a:srgbClr val="144A6F"/>
        </a:accent1>
        <a:accent2>
          <a:srgbClr val="409A3C"/>
        </a:accent2>
        <a:accent3>
          <a:srgbClr val="FFFFFF"/>
        </a:accent3>
        <a:accent4>
          <a:srgbClr val="000000"/>
        </a:accent4>
        <a:accent5>
          <a:srgbClr val="AAB1BB"/>
        </a:accent5>
        <a:accent6>
          <a:srgbClr val="398B35"/>
        </a:accent6>
        <a:hlink>
          <a:srgbClr val="FF7600"/>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hoto Title">
  <a:themeElements>
    <a:clrScheme name="">
      <a:dk1>
        <a:srgbClr val="000000"/>
      </a:dk1>
      <a:lt1>
        <a:srgbClr val="FFFFFF"/>
      </a:lt1>
      <a:dk2>
        <a:srgbClr val="FFFFFF"/>
      </a:dk2>
      <a:lt2>
        <a:srgbClr val="000000"/>
      </a:lt2>
      <a:accent1>
        <a:srgbClr val="144A6F"/>
      </a:accent1>
      <a:accent2>
        <a:srgbClr val="409A3C"/>
      </a:accent2>
      <a:accent3>
        <a:srgbClr val="FFFFFF"/>
      </a:accent3>
      <a:accent4>
        <a:srgbClr val="000000"/>
      </a:accent4>
      <a:accent5>
        <a:srgbClr val="AAB1BB"/>
      </a:accent5>
      <a:accent6>
        <a:srgbClr val="398B35"/>
      </a:accent6>
      <a:hlink>
        <a:srgbClr val="FF7600"/>
      </a:hlink>
      <a:folHlink>
        <a:srgbClr val="2178B5"/>
      </a:folHlink>
    </a:clrScheme>
    <a:fontScheme name="Photo Titl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Photo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hoto 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hoto 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hoto 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hoto 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hoto 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hoto 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hoto 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hoto 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hoto 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hoto 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hoto 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ction Break">
  <a:themeElements>
    <a:clrScheme name="">
      <a:dk1>
        <a:srgbClr val="000000"/>
      </a:dk1>
      <a:lt1>
        <a:srgbClr val="FFFFFF"/>
      </a:lt1>
      <a:dk2>
        <a:srgbClr val="FFFFFF"/>
      </a:dk2>
      <a:lt2>
        <a:srgbClr val="000000"/>
      </a:lt2>
      <a:accent1>
        <a:srgbClr val="144A6F"/>
      </a:accent1>
      <a:accent2>
        <a:srgbClr val="409A3C"/>
      </a:accent2>
      <a:accent3>
        <a:srgbClr val="FFFFFF"/>
      </a:accent3>
      <a:accent4>
        <a:srgbClr val="000000"/>
      </a:accent4>
      <a:accent5>
        <a:srgbClr val="AAB1BB"/>
      </a:accent5>
      <a:accent6>
        <a:srgbClr val="398B35"/>
      </a:accent6>
      <a:hlink>
        <a:srgbClr val="FF7600"/>
      </a:hlink>
      <a:folHlink>
        <a:srgbClr val="2178B5"/>
      </a:folHlink>
    </a:clrScheme>
    <a:fontScheme name="Section Break">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Section Brea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Brea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Brea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Brea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Brea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Brea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Brea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Brea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Brea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Brea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Brea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Brea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clc_light_blue(2)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clc_light_blue(2)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11023</TotalTime>
  <Words>3879</Words>
  <Application>Microsoft Office PowerPoint</Application>
  <PresentationFormat>On-screen Show (4:3)</PresentationFormat>
  <Paragraphs>443</Paragraphs>
  <Slides>41</Slides>
  <Notes>24</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41</vt:i4>
      </vt:variant>
    </vt:vector>
  </HeadingPairs>
  <TitlesOfParts>
    <vt:vector size="45" baseType="lpstr">
      <vt:lpstr>oclc_light_green</vt:lpstr>
      <vt:lpstr>Photo Title</vt:lpstr>
      <vt:lpstr>Section Break</vt:lpstr>
      <vt:lpstr>Microsoft Office Excel 97-2003 Worksheet</vt:lpstr>
      <vt:lpstr>  Future of Academic Collections: leveraging shared capacity</vt:lpstr>
      <vt:lpstr>Purpose of today’s session</vt:lpstr>
      <vt:lpstr>OCLC Research themes</vt:lpstr>
      <vt:lpstr>System-wide organization </vt:lpstr>
      <vt:lpstr>Declining Investment in Academic Libraries (US)</vt:lpstr>
      <vt:lpstr>In the last 15 years (US) . . . </vt:lpstr>
      <vt:lpstr>Change in Academic Collections</vt:lpstr>
      <vt:lpstr>An Equal and Opposite Reaction</vt:lpstr>
      <vt:lpstr>Declining circulation in US research libraries</vt:lpstr>
      <vt:lpstr>… and Australian university libraries</vt:lpstr>
      <vt:lpstr>Circulation in an aggregate academic collection (US)</vt:lpstr>
      <vt:lpstr>Redundancy in an aggregate academic collection (US)</vt:lpstr>
      <vt:lpstr>Print continues to drive operating costs </vt:lpstr>
      <vt:lpstr>Libraries adding less, withdrawing more print</vt:lpstr>
      <vt:lpstr>E-book acquisition (licensing) is accelerating </vt:lpstr>
      <vt:lpstr>Slide 16</vt:lpstr>
      <vt:lpstr>Inertia:  a hidden cost driver?</vt:lpstr>
      <vt:lpstr>… the books have left the building </vt:lpstr>
      <vt:lpstr> Forecast:  E-book availability </vt:lpstr>
      <vt:lpstr>What if:</vt:lpstr>
      <vt:lpstr>Moving Collections “to the Cloud” (2009/10)</vt:lpstr>
      <vt:lpstr>Orientation</vt:lpstr>
      <vt:lpstr> A global change in the library environment</vt:lpstr>
      <vt:lpstr>Mass-digitised books in shared print repositories (US)</vt:lpstr>
      <vt:lpstr>What’s it worth?</vt:lpstr>
      <vt:lpstr>Prediction</vt:lpstr>
      <vt:lpstr>University libraries in 2020</vt:lpstr>
      <vt:lpstr>Australian national presence                    in mass-digitised library corpus</vt:lpstr>
      <vt:lpstr>Australian research library collections </vt:lpstr>
      <vt:lpstr>CAVAL member library collections</vt:lpstr>
      <vt:lpstr>Vice-chancellor’s perspective</vt:lpstr>
      <vt:lpstr>Library director’s perspective</vt:lpstr>
      <vt:lpstr>CAVAL as shared print archive</vt:lpstr>
      <vt:lpstr>Current CARM holdings as surrogate source for CAVAL members</vt:lpstr>
      <vt:lpstr>Scoping a market for shared print service</vt:lpstr>
      <vt:lpstr>Leveraging shared infrastructure</vt:lpstr>
      <vt:lpstr>Leverage shared infrastructure (cont.)</vt:lpstr>
      <vt:lpstr>Modest demand for CARM holdings</vt:lpstr>
      <vt:lpstr>Transaction-based pricing is not the answer</vt:lpstr>
      <vt:lpstr>For discussion</vt:lpstr>
      <vt:lpstr>Thanks for your attention</vt:lpstr>
    </vt:vector>
  </TitlesOfParts>
  <Company>Online Computer Library Center,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Title Slide Title Line Two</dc:title>
  <dc:creator>Mike Harsh</dc:creator>
  <cp:keywords>Theme color: green; Background color: light;</cp:keywords>
  <dc:description>Use this "light" template when projecting presentations in well lit rooms.</dc:description>
  <cp:lastModifiedBy>malpasc</cp:lastModifiedBy>
  <cp:revision>1193</cp:revision>
  <dcterms:created xsi:type="dcterms:W3CDTF">2007-12-27T15:13:58Z</dcterms:created>
  <dcterms:modified xsi:type="dcterms:W3CDTF">2010-10-24T23:42:47Z</dcterms:modified>
  <cp:category>OCLC PowerPoint Template</cp:category>
  <cp:contentStatus/>
</cp:coreProperties>
</file>