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15EAEB0-45CE-4C9A-AD90-25B96ABB202E}">
  <a:tblStyle styleId="{815EAEB0-45CE-4C9A-AD90-25B96ABB202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13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73737"/>
              </a:buClr>
              <a:buFont typeface="Arial"/>
              <a:buNone/>
              <a:defRPr sz="3600" b="1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accent5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chemeClr val="accent5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chemeClr val="accent5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373737"/>
              </a:buClr>
              <a:buFont typeface="Arial"/>
              <a:buNone/>
              <a:defRPr sz="3600" b="1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373737"/>
              </a:buClr>
              <a:buFont typeface="Arial"/>
              <a:buNone/>
              <a:defRPr sz="3600" b="1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373737"/>
              </a:buClr>
              <a:buFont typeface="Arial"/>
              <a:buNone/>
              <a:defRPr sz="3600" b="1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accent5"/>
              </a:buClr>
              <a:buFont typeface="Arial"/>
              <a:buChar char="•"/>
              <a:defRPr sz="32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buClr>
                <a:schemeClr val="accent5"/>
              </a:buClr>
              <a:buFont typeface="Arial"/>
              <a:buChar char="–"/>
              <a:defRPr sz="28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buClr>
                <a:schemeClr val="accent5"/>
              </a:buClr>
              <a:buFont typeface="Arial"/>
              <a:buChar char="•"/>
              <a:defRPr sz="24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buClr>
                <a:schemeClr val="accent5"/>
              </a:buClr>
              <a:buFont typeface="Arial"/>
              <a:buChar char="–"/>
              <a:def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buClr>
                <a:schemeClr val="accent5"/>
              </a:buClr>
              <a:buFont typeface="Arial"/>
              <a:buChar char="»"/>
              <a:defRPr sz="2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3657" y="6408689"/>
            <a:ext cx="932253" cy="32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10">
            <a:alphaModFix/>
          </a:blip>
          <a:srcRect l="18008" b="63414"/>
          <a:stretch/>
        </p:blipFill>
        <p:spPr>
          <a:xfrm>
            <a:off x="0" y="4585710"/>
            <a:ext cx="5897895" cy="1662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3657" y="6408689"/>
            <a:ext cx="932253" cy="32785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373737"/>
              </a:buClr>
              <a:buFont typeface="Arial"/>
              <a:buNone/>
              <a:defRPr sz="3600" b="1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accent5"/>
              </a:buClr>
              <a:buFont typeface="Arial"/>
              <a:buChar char="•"/>
              <a:defRPr sz="3200" b="0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accent5"/>
              </a:buClr>
              <a:buFont typeface="Arial"/>
              <a:buChar char="–"/>
              <a:defRPr sz="2800" b="0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accent5"/>
              </a:buClr>
              <a:buFont typeface="Arial"/>
              <a:buChar char="•"/>
              <a:defRPr sz="2400" b="0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accent5"/>
              </a:buClr>
              <a:buFont typeface="Arial"/>
              <a:buChar char="–"/>
              <a:defRPr sz="2000" b="0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accent5"/>
              </a:buClr>
              <a:buFont typeface="Arial"/>
              <a:buChar char="»"/>
              <a:defRPr sz="2000" b="0" i="0" u="none" strike="noStrike" cap="none" baseline="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10">
            <a:alphaModFix/>
          </a:blip>
          <a:srcRect l="18008" b="63414"/>
          <a:stretch/>
        </p:blipFill>
        <p:spPr>
          <a:xfrm>
            <a:off x="0" y="4585710"/>
            <a:ext cx="5897895" cy="16626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1828800" y="3068960"/>
            <a:ext cx="5486399" cy="1122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baseline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baseline="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</a:t>
            </a: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b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rgbClr val="FFFFFF"/>
                </a:solidFill>
                <a:sym typeface="Arial"/>
              </a:rPr>
              <a:t>Digital Interest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sym typeface="Arial"/>
              </a:rPr>
              <a:t> Group</a:t>
            </a:r>
            <a:endParaRPr lang="en-US" sz="2800" baseline="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Jay Glaisyer, Senior Director of Sales</a:t>
            </a:r>
            <a:endParaRPr lang="en-US" sz="3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781" y="764704"/>
            <a:ext cx="5506217" cy="1512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64"/>
          <p:cNvCxnSpPr/>
          <p:nvPr/>
        </p:nvCxnSpPr>
        <p:spPr>
          <a:xfrm>
            <a:off x="1828800" y="2743200"/>
            <a:ext cx="54863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l="755" t="9324" r="1131"/>
          <a:stretch/>
        </p:blipFill>
        <p:spPr>
          <a:xfrm>
            <a:off x="0" y="0"/>
            <a:ext cx="9144000" cy="684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l="31007" t="53768" r="48552" b="44212"/>
          <a:stretch/>
        </p:blipFill>
        <p:spPr>
          <a:xfrm>
            <a:off x="2819400" y="3352800"/>
            <a:ext cx="1904999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2786232" y="3255083"/>
            <a:ext cx="1981199" cy="272715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0" y="0"/>
            <a:ext cx="9144000" cy="10787161"/>
            <a:chOff x="0" y="0"/>
            <a:chExt cx="9144000" cy="10787161"/>
          </a:xfrm>
        </p:grpSpPr>
        <p:pic>
          <p:nvPicPr>
            <p:cNvPr id="244" name="Shape 244"/>
            <p:cNvPicPr preferRelativeResize="0"/>
            <p:nvPr/>
          </p:nvPicPr>
          <p:blipFill rotWithShape="1">
            <a:blip r:embed="rId5">
              <a:alphaModFix/>
            </a:blip>
            <a:srcRect l="755" t="9324" r="1131"/>
            <a:stretch/>
          </p:blipFill>
          <p:spPr>
            <a:xfrm>
              <a:off x="0" y="0"/>
              <a:ext cx="9144000" cy="6840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Shape 245"/>
            <p:cNvPicPr preferRelativeResize="0"/>
            <p:nvPr/>
          </p:nvPicPr>
          <p:blipFill rotWithShape="1">
            <a:blip r:embed="rId6">
              <a:alphaModFix/>
            </a:blip>
            <a:srcRect l="755" t="10256" r="1131"/>
            <a:stretch/>
          </p:blipFill>
          <p:spPr>
            <a:xfrm>
              <a:off x="0" y="4017083"/>
              <a:ext cx="9144000" cy="6770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Shape 250"/>
          <p:cNvGrpSpPr/>
          <p:nvPr/>
        </p:nvGrpSpPr>
        <p:grpSpPr>
          <a:xfrm>
            <a:off x="0" y="0"/>
            <a:ext cx="9144000" cy="8503020"/>
            <a:chOff x="0" y="2294899"/>
            <a:chExt cx="9144000" cy="8503020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3">
              <a:alphaModFix/>
            </a:blip>
            <a:srcRect l="755" t="39460" r="1131"/>
            <a:stretch/>
          </p:blipFill>
          <p:spPr>
            <a:xfrm>
              <a:off x="0" y="2294899"/>
              <a:ext cx="9144000" cy="4567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Shape 252"/>
            <p:cNvPicPr preferRelativeResize="0"/>
            <p:nvPr/>
          </p:nvPicPr>
          <p:blipFill rotWithShape="1">
            <a:blip r:embed="rId4">
              <a:alphaModFix/>
            </a:blip>
            <a:srcRect l="755" t="10256" r="1131"/>
            <a:stretch/>
          </p:blipFill>
          <p:spPr>
            <a:xfrm>
              <a:off x="0" y="4027842"/>
              <a:ext cx="9144000" cy="6770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Shape 253"/>
          <p:cNvSpPr/>
          <p:nvPr/>
        </p:nvSpPr>
        <p:spPr>
          <a:xfrm>
            <a:off x="109368" y="5410200"/>
            <a:ext cx="2666999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 l="31049" t="74197" r="31640" b="5553"/>
          <a:stretch/>
        </p:blipFill>
        <p:spPr>
          <a:xfrm>
            <a:off x="2895600" y="4745916"/>
            <a:ext cx="3766968" cy="1654883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6">
            <a:alphaModFix/>
          </a:blip>
          <a:srcRect l="30943" t="57403" r="31641" b="12354"/>
          <a:stretch/>
        </p:blipFill>
        <p:spPr>
          <a:xfrm>
            <a:off x="2895600" y="4386432"/>
            <a:ext cx="3777726" cy="2471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Shape 260"/>
          <p:cNvGrpSpPr/>
          <p:nvPr/>
        </p:nvGrpSpPr>
        <p:grpSpPr>
          <a:xfrm>
            <a:off x="0" y="0"/>
            <a:ext cx="9144000" cy="8503020"/>
            <a:chOff x="0" y="2294899"/>
            <a:chExt cx="9144000" cy="8503020"/>
          </a:xfrm>
        </p:grpSpPr>
        <p:pic>
          <p:nvPicPr>
            <p:cNvPr id="261" name="Shape 261"/>
            <p:cNvPicPr preferRelativeResize="0"/>
            <p:nvPr/>
          </p:nvPicPr>
          <p:blipFill rotWithShape="1">
            <a:blip r:embed="rId3">
              <a:alphaModFix/>
            </a:blip>
            <a:srcRect l="755" t="39460" r="1131"/>
            <a:stretch/>
          </p:blipFill>
          <p:spPr>
            <a:xfrm>
              <a:off x="0" y="2294899"/>
              <a:ext cx="9144000" cy="4567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Shape 262"/>
            <p:cNvPicPr preferRelativeResize="0"/>
            <p:nvPr/>
          </p:nvPicPr>
          <p:blipFill rotWithShape="1">
            <a:blip r:embed="rId4">
              <a:alphaModFix/>
            </a:blip>
            <a:srcRect l="755" t="10256" r="1131"/>
            <a:stretch/>
          </p:blipFill>
          <p:spPr>
            <a:xfrm>
              <a:off x="0" y="4027842"/>
              <a:ext cx="9144000" cy="6770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Shape 263"/>
          <p:cNvSpPr/>
          <p:nvPr/>
        </p:nvSpPr>
        <p:spPr>
          <a:xfrm>
            <a:off x="3718560" y="2590800"/>
            <a:ext cx="1996440" cy="44195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09368" y="5410200"/>
            <a:ext cx="2666999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l="755" t="9324" r="1131"/>
          <a:stretch/>
        </p:blipFill>
        <p:spPr>
          <a:xfrm>
            <a:off x="0" y="5393"/>
            <a:ext cx="9144000" cy="684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3392423" y="3480816"/>
            <a:ext cx="1524000" cy="381000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257800" y="2795016"/>
            <a:ext cx="3276600" cy="137159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Order  Analysis Dashboard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indication of  trends compared to the previous year and  to other titles in this subject.</a:t>
            </a:r>
          </a:p>
        </p:txBody>
      </p:sp>
      <p:sp>
        <p:nvSpPr>
          <p:cNvPr id="272" name="Shape 272"/>
          <p:cNvSpPr/>
          <p:nvPr/>
        </p:nvSpPr>
        <p:spPr>
          <a:xfrm>
            <a:off x="2895600" y="1194816"/>
            <a:ext cx="2971799" cy="1066799"/>
          </a:xfrm>
          <a:prstGeom prst="wedgeRectCallout">
            <a:avLst>
              <a:gd name="adj1" fmla="val -61926"/>
              <a:gd name="adj2" fmla="val -2336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Knowledgebase Holdings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Shows availability and coverage from all sources.</a:t>
            </a:r>
          </a:p>
        </p:txBody>
      </p:sp>
      <p:sp>
        <p:nvSpPr>
          <p:cNvPr id="273" name="Shape 273"/>
          <p:cNvSpPr/>
          <p:nvPr/>
        </p:nvSpPr>
        <p:spPr>
          <a:xfrm>
            <a:off x="1828800" y="2566416"/>
            <a:ext cx="2286000" cy="1066799"/>
          </a:xfrm>
          <a:prstGeom prst="wedgeRectCallout">
            <a:avLst>
              <a:gd name="adj1" fmla="val -69107"/>
              <a:gd name="adj2" fmla="val 22893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Details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for multiple platforms and years.</a:t>
            </a:r>
          </a:p>
        </p:txBody>
      </p:sp>
      <p:grpSp>
        <p:nvGrpSpPr>
          <p:cNvPr id="274" name="Shape 274"/>
          <p:cNvGrpSpPr/>
          <p:nvPr/>
        </p:nvGrpSpPr>
        <p:grpSpPr>
          <a:xfrm>
            <a:off x="0" y="-551250"/>
            <a:ext cx="9144000" cy="13005816"/>
            <a:chOff x="0" y="0"/>
            <a:chExt cx="9144000" cy="13005816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4">
              <a:alphaModFix/>
            </a:blip>
            <a:srcRect l="755" t="9321" r="1128"/>
            <a:stretch/>
          </p:blipFill>
          <p:spPr>
            <a:xfrm>
              <a:off x="0" y="0"/>
              <a:ext cx="9144000" cy="6840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Shape 276"/>
            <p:cNvPicPr preferRelativeResize="0"/>
            <p:nvPr/>
          </p:nvPicPr>
          <p:blipFill rotWithShape="1">
            <a:blip r:embed="rId5">
              <a:alphaModFix/>
            </a:blip>
            <a:srcRect l="755" t="12118" r="1128"/>
            <a:stretch/>
          </p:blipFill>
          <p:spPr>
            <a:xfrm>
              <a:off x="0" y="6376416"/>
              <a:ext cx="9144000" cy="6629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685800" y="254419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EBSCONET Subscription Management </a:t>
            </a:r>
            <a:b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Package</a:t>
            </a:r>
            <a:b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1284641" y="3200400"/>
            <a:ext cx="655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l="739" t="9324" r="2493"/>
          <a:stretch/>
        </p:blipFill>
        <p:spPr>
          <a:xfrm>
            <a:off x="0" y="0"/>
            <a:ext cx="9144000" cy="678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2398775" y="1511808"/>
            <a:ext cx="2971799" cy="1066799"/>
          </a:xfrm>
          <a:prstGeom prst="wedgeRectCallout">
            <a:avLst>
              <a:gd name="adj1" fmla="val -61926"/>
              <a:gd name="adj2" fmla="val -2336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see a package dashboard, start with </a:t>
            </a:r>
            <a:b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“E-Package Orders”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l="739" t="10173" r="2493"/>
          <a:stretch/>
        </p:blipFill>
        <p:spPr>
          <a:xfrm>
            <a:off x="0" y="69341"/>
            <a:ext cx="9144000" cy="67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109368" y="5486400"/>
            <a:ext cx="2666999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3276600" y="4876800"/>
            <a:ext cx="2971799" cy="1066799"/>
          </a:xfrm>
          <a:prstGeom prst="wedgeRectCallout">
            <a:avLst>
              <a:gd name="adj1" fmla="val -62747"/>
              <a:gd name="adj2" fmla="val 21206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on a </a:t>
            </a:r>
            <a:b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package name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view the package details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l="755" t="12107" r="2641"/>
          <a:stretch/>
        </p:blipFill>
        <p:spPr>
          <a:xfrm>
            <a:off x="0" y="0"/>
            <a:ext cx="9144000" cy="674191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2133600" y="2362200"/>
            <a:ext cx="2971799" cy="1066799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package details includes a list of all the titles (orders) within the package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l="31346" t="59791" r="39672" b="2460"/>
          <a:stretch/>
        </p:blipFill>
        <p:spPr>
          <a:xfrm>
            <a:off x="2971800" y="3170766"/>
            <a:ext cx="3276600" cy="3458633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9" name="Shape 299"/>
          <p:cNvSpPr/>
          <p:nvPr/>
        </p:nvSpPr>
        <p:spPr>
          <a:xfrm>
            <a:off x="5410200" y="1524000"/>
            <a:ext cx="3124199" cy="1447800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Grid display includes cost of journal, previous year usage, current year usage, and cost per use calculated on current year.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l="755" t="12107" r="2641"/>
          <a:stretch/>
        </p:blipFill>
        <p:spPr>
          <a:xfrm>
            <a:off x="0" y="0"/>
            <a:ext cx="9144000" cy="674191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381000" y="1600200"/>
            <a:ext cx="4343400" cy="838199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on “Show Analytics” to see the package dashboard (option to show/hide by default)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l="763" t="9302" r="2196"/>
          <a:stretch/>
        </p:blipFill>
        <p:spPr>
          <a:xfrm>
            <a:off x="0" y="0"/>
            <a:ext cx="9144000" cy="70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l="7491" t="57700" r="65950" b="19657"/>
          <a:stretch/>
        </p:blipFill>
        <p:spPr>
          <a:xfrm>
            <a:off x="228600" y="3429000"/>
            <a:ext cx="3352799" cy="2348184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8" name="Shape 308"/>
          <p:cNvSpPr/>
          <p:nvPr/>
        </p:nvSpPr>
        <p:spPr>
          <a:xfrm>
            <a:off x="1905000" y="2057400"/>
            <a:ext cx="3124199" cy="1219199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Package Analysis Dashboard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Totals for this package, with indication of  trends compared to the previous year.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 l="34652" t="57700" r="46034" b="15113"/>
          <a:stretch/>
        </p:blipFill>
        <p:spPr>
          <a:xfrm>
            <a:off x="2895600" y="3428998"/>
            <a:ext cx="2438399" cy="28194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0" name="Shape 310"/>
          <p:cNvSpPr/>
          <p:nvPr/>
        </p:nvSpPr>
        <p:spPr>
          <a:xfrm>
            <a:off x="3733800" y="990600"/>
            <a:ext cx="3429000" cy="2209799"/>
          </a:xfrm>
          <a:prstGeom prst="wedgeRectCallout">
            <a:avLst>
              <a:gd name="adj1" fmla="val -41984"/>
              <a:gd name="adj2" fmla="val 72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per Use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(total cost of the package divided by total use);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Compared to the average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b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subscribed packages;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Compared to the Cost per Use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this same package last year.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l="55172" t="59169" r="7406" b="18051"/>
          <a:stretch/>
        </p:blipFill>
        <p:spPr>
          <a:xfrm>
            <a:off x="4191000" y="3657600"/>
            <a:ext cx="4724400" cy="23622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2" name="Shape 312"/>
          <p:cNvSpPr/>
          <p:nvPr/>
        </p:nvSpPr>
        <p:spPr>
          <a:xfrm>
            <a:off x="5181600" y="914400"/>
            <a:ext cx="3657600" cy="2514599"/>
          </a:xfrm>
          <a:prstGeom prst="wedgeRectCallout">
            <a:avLst>
              <a:gd name="adj1" fmla="val -41984"/>
              <a:gd name="adj2" fmla="val 72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 Charts Showing: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portion of the titles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this package had use;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portion of use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came from the top 20% of the titles (by use);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much use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came from subscribed (core) titles.</a:t>
            </a:r>
          </a:p>
        </p:txBody>
      </p:sp>
      <p:grpSp>
        <p:nvGrpSpPr>
          <p:cNvPr id="313" name="Shape 313"/>
          <p:cNvGrpSpPr/>
          <p:nvPr/>
        </p:nvGrpSpPr>
        <p:grpSpPr>
          <a:xfrm>
            <a:off x="5715000" y="4190999"/>
            <a:ext cx="1447800" cy="643466"/>
            <a:chOff x="5791200" y="4190998"/>
            <a:chExt cx="1447800" cy="643466"/>
          </a:xfrm>
        </p:grpSpPr>
        <p:sp>
          <p:nvSpPr>
            <p:cNvPr id="314" name="Shape 314"/>
            <p:cNvSpPr/>
            <p:nvPr/>
          </p:nvSpPr>
          <p:spPr>
            <a:xfrm>
              <a:off x="5791200" y="4190998"/>
              <a:ext cx="1447800" cy="64346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5" name="Shape 315"/>
            <p:cNvPicPr preferRelativeResize="0"/>
            <p:nvPr/>
          </p:nvPicPr>
          <p:blipFill rotWithShape="1">
            <a:blip r:embed="rId5">
              <a:alphaModFix/>
            </a:blip>
            <a:srcRect l="68081" t="64960" r="21960" b="30760"/>
            <a:stretch/>
          </p:blipFill>
          <p:spPr>
            <a:xfrm>
              <a:off x="5843014" y="4264151"/>
              <a:ext cx="1367366" cy="482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Shape 316"/>
          <p:cNvSpPr/>
          <p:nvPr/>
        </p:nvSpPr>
        <p:spPr>
          <a:xfrm>
            <a:off x="6324600" y="1524000"/>
            <a:ext cx="2666999" cy="1752600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Chart colors indicate if these metrics are good, bad or insignificant (the user can set the color ranges within Options/Preferences)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l="763" t="9302" r="2196"/>
          <a:stretch/>
        </p:blipFill>
        <p:spPr>
          <a:xfrm>
            <a:off x="0" y="0"/>
            <a:ext cx="9144000" cy="70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457200" y="5739383"/>
            <a:ext cx="3124199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Shape 323"/>
          <p:cNvGrpSpPr/>
          <p:nvPr/>
        </p:nvGrpSpPr>
        <p:grpSpPr>
          <a:xfrm>
            <a:off x="0" y="0"/>
            <a:ext cx="9144000" cy="10617791"/>
            <a:chOff x="0" y="0"/>
            <a:chExt cx="9144000" cy="10617791"/>
          </a:xfrm>
        </p:grpSpPr>
        <p:pic>
          <p:nvPicPr>
            <p:cNvPr id="324" name="Shape 324"/>
            <p:cNvPicPr preferRelativeResize="0"/>
            <p:nvPr/>
          </p:nvPicPr>
          <p:blipFill rotWithShape="1">
            <a:blip r:embed="rId4">
              <a:alphaModFix/>
            </a:blip>
            <a:srcRect l="763" t="9302" r="2196"/>
            <a:stretch/>
          </p:blipFill>
          <p:spPr>
            <a:xfrm>
              <a:off x="0" y="0"/>
              <a:ext cx="9144000" cy="70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Shape 325"/>
            <p:cNvPicPr preferRelativeResize="0"/>
            <p:nvPr/>
          </p:nvPicPr>
          <p:blipFill rotWithShape="1">
            <a:blip r:embed="rId5">
              <a:alphaModFix/>
            </a:blip>
            <a:srcRect l="763" t="41422" r="2196"/>
            <a:stretch/>
          </p:blipFill>
          <p:spPr>
            <a:xfrm>
              <a:off x="0" y="6083807"/>
              <a:ext cx="9144000" cy="4533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l="763" t="9599" r="2196"/>
          <a:stretch/>
        </p:blipFill>
        <p:spPr>
          <a:xfrm>
            <a:off x="0" y="0"/>
            <a:ext cx="9144000" cy="699695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7924800" y="762000"/>
            <a:ext cx="874776" cy="5333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l="763" t="9591" r="2196"/>
          <a:stretch/>
        </p:blipFill>
        <p:spPr>
          <a:xfrm>
            <a:off x="0" y="0"/>
            <a:ext cx="9144000" cy="699763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4267200" y="304800"/>
            <a:ext cx="2895600" cy="1752600"/>
          </a:xfrm>
          <a:prstGeom prst="wedgeRectCallout">
            <a:avLst>
              <a:gd name="adj1" fmla="val 73329"/>
              <a:gd name="adj2" fmla="val -4431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“Options” button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expands to provide access to “Preferences”, to export a summary of the metrics for the package as well as a package comparison report.</a:t>
            </a:r>
          </a:p>
        </p:txBody>
      </p:sp>
      <p:sp>
        <p:nvSpPr>
          <p:cNvPr id="334" name="Shape 334"/>
          <p:cNvSpPr/>
          <p:nvPr/>
        </p:nvSpPr>
        <p:spPr>
          <a:xfrm>
            <a:off x="5257800" y="2362200"/>
            <a:ext cx="2895600" cy="1295400"/>
          </a:xfrm>
          <a:prstGeom prst="wedgeRectCallout">
            <a:avLst>
              <a:gd name="adj1" fmla="val 42171"/>
              <a:gd name="adj2" fmla="val -8190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“Compare Packages” 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allows one or more of the library’s packages to be selected and a summary file created.</a:t>
            </a:r>
          </a:p>
        </p:txBody>
      </p:sp>
      <p:sp>
        <p:nvSpPr>
          <p:cNvPr id="335" name="Shape 3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alpha val="2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l="12989" t="10233" r="14851" b="21860"/>
          <a:stretch/>
        </p:blipFill>
        <p:spPr>
          <a:xfrm>
            <a:off x="968148" y="762000"/>
            <a:ext cx="7196137" cy="5562600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6">
            <a:alphaModFix/>
          </a:blip>
          <a:srcRect l="562" t="23914" r="13985" b="39821"/>
          <a:stretch/>
        </p:blipFill>
        <p:spPr>
          <a:xfrm>
            <a:off x="72570" y="2895600"/>
            <a:ext cx="8991600" cy="1952124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8" name="Shape 338"/>
          <p:cNvSpPr/>
          <p:nvPr/>
        </p:nvSpPr>
        <p:spPr>
          <a:xfrm>
            <a:off x="2917372" y="5867400"/>
            <a:ext cx="2580042" cy="457200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17797" t="20599" r="34367" b="30372"/>
          <a:stretch/>
        </p:blipFill>
        <p:spPr>
          <a:xfrm>
            <a:off x="0" y="0"/>
            <a:ext cx="91440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810068" y="1752600"/>
            <a:ext cx="352044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Consolidation</a:t>
            </a:r>
            <a:b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Analytics</a:t>
            </a:r>
          </a:p>
        </p:txBody>
      </p:sp>
      <p:sp>
        <p:nvSpPr>
          <p:cNvPr id="123" name="Shape 123"/>
          <p:cNvSpPr/>
          <p:nvPr/>
        </p:nvSpPr>
        <p:spPr>
          <a:xfrm>
            <a:off x="304800" y="3429000"/>
            <a:ext cx="2011680" cy="2011680"/>
          </a:xfrm>
          <a:prstGeom prst="ellipse">
            <a:avLst/>
          </a:prstGeom>
          <a:solidFill>
            <a:srgbClr val="9E97A2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</a:t>
            </a:r>
          </a:p>
        </p:txBody>
      </p:sp>
      <p:sp>
        <p:nvSpPr>
          <p:cNvPr id="124" name="Shape 124"/>
          <p:cNvSpPr/>
          <p:nvPr/>
        </p:nvSpPr>
        <p:spPr>
          <a:xfrm>
            <a:off x="2316480" y="3429000"/>
            <a:ext cx="2011680" cy="2011680"/>
          </a:xfrm>
          <a:prstGeom prst="ellipse">
            <a:avLst/>
          </a:prstGeom>
          <a:solidFill>
            <a:schemeClr val="accent5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DOES</a:t>
            </a:r>
          </a:p>
        </p:txBody>
      </p:sp>
      <p:sp>
        <p:nvSpPr>
          <p:cNvPr id="125" name="Shape 125"/>
          <p:cNvSpPr/>
          <p:nvPr/>
        </p:nvSpPr>
        <p:spPr>
          <a:xfrm>
            <a:off x="4211960" y="3429000"/>
            <a:ext cx="2675939" cy="2011680"/>
          </a:xfrm>
          <a:prstGeom prst="ellipse">
            <a:avLst/>
          </a:prstGeom>
          <a:solidFill>
            <a:schemeClr val="accent6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</a:p>
        </p:txBody>
      </p:sp>
      <p:sp>
        <p:nvSpPr>
          <p:cNvPr id="126" name="Shape 126"/>
          <p:cNvSpPr/>
          <p:nvPr/>
        </p:nvSpPr>
        <p:spPr>
          <a:xfrm>
            <a:off x="6887900" y="3429000"/>
            <a:ext cx="2076588" cy="2011680"/>
          </a:xfrm>
          <a:prstGeom prst="ellipse">
            <a:avLst/>
          </a:pr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EBSCONET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927" y="533400"/>
            <a:ext cx="3614721" cy="1208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>
            <a:off x="2807825" y="1752600"/>
            <a:ext cx="351677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ctrTitle"/>
          </p:nvPr>
        </p:nvSpPr>
        <p:spPr>
          <a:xfrm>
            <a:off x="685800" y="254419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EBSCONET Subscription Management </a:t>
            </a:r>
            <a:b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b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Reports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1284641" y="3200400"/>
            <a:ext cx="655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l="763" t="9324" r="2196"/>
          <a:stretch/>
        </p:blipFill>
        <p:spPr>
          <a:xfrm>
            <a:off x="0" y="0"/>
            <a:ext cx="9144000" cy="70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45720" y="2377440"/>
            <a:ext cx="3459479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667000" y="1386840"/>
            <a:ext cx="2743199" cy="762000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user can select one or multiple years.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l="764" t="45835" r="66890" b="31469"/>
          <a:stretch/>
        </p:blipFill>
        <p:spPr>
          <a:xfrm>
            <a:off x="60959" y="2514600"/>
            <a:ext cx="3445564" cy="1981199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l="764" t="70277" r="66890" b="915"/>
          <a:stretch/>
        </p:blipFill>
        <p:spPr>
          <a:xfrm>
            <a:off x="59634" y="4038600"/>
            <a:ext cx="3445564" cy="2514599"/>
          </a:xfrm>
          <a:prstGeom prst="rect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4" name="Shape 354"/>
          <p:cNvSpPr/>
          <p:nvPr/>
        </p:nvSpPr>
        <p:spPr>
          <a:xfrm>
            <a:off x="3048000" y="3139440"/>
            <a:ext cx="2819400" cy="762000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Multiple options for limiting your dataset</a:t>
            </a:r>
          </a:p>
        </p:txBody>
      </p:sp>
      <p:sp>
        <p:nvSpPr>
          <p:cNvPr id="355" name="Shape 355"/>
          <p:cNvSpPr/>
          <p:nvPr/>
        </p:nvSpPr>
        <p:spPr>
          <a:xfrm>
            <a:off x="3200400" y="1828800"/>
            <a:ext cx="2819400" cy="1066799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Pick the metric (cost, titles, usage) and how to analyze that metric.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l="763" t="9324" r="2196"/>
          <a:stretch/>
        </p:blipFill>
        <p:spPr>
          <a:xfrm>
            <a:off x="0" y="0"/>
            <a:ext cx="9144000" cy="70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4221480" y="2225040"/>
            <a:ext cx="2819400" cy="1066799"/>
          </a:xfrm>
          <a:prstGeom prst="wedgeRectCallout">
            <a:avLst>
              <a:gd name="adj1" fmla="val 67867"/>
              <a:gd name="adj2" fmla="val 22921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Option to view data as </a:t>
            </a:r>
            <a:b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pie chart…</a:t>
            </a:r>
          </a:p>
        </p:txBody>
      </p:sp>
      <p:grpSp>
        <p:nvGrpSpPr>
          <p:cNvPr id="362" name="Shape 362"/>
          <p:cNvGrpSpPr/>
          <p:nvPr/>
        </p:nvGrpSpPr>
        <p:grpSpPr>
          <a:xfrm>
            <a:off x="0" y="0"/>
            <a:ext cx="9144000" cy="13456919"/>
            <a:chOff x="0" y="0"/>
            <a:chExt cx="9144000" cy="13456919"/>
          </a:xfrm>
        </p:grpSpPr>
        <p:pic>
          <p:nvPicPr>
            <p:cNvPr id="363" name="Shape 363"/>
            <p:cNvPicPr preferRelativeResize="0"/>
            <p:nvPr/>
          </p:nvPicPr>
          <p:blipFill rotWithShape="1">
            <a:blip r:embed="rId4">
              <a:alphaModFix/>
            </a:blip>
            <a:srcRect l="763" t="9324" r="2196"/>
            <a:stretch/>
          </p:blipFill>
          <p:spPr>
            <a:xfrm>
              <a:off x="0" y="0"/>
              <a:ext cx="9144000" cy="700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Shape 364"/>
            <p:cNvPicPr preferRelativeResize="0"/>
            <p:nvPr/>
          </p:nvPicPr>
          <p:blipFill rotWithShape="1">
            <a:blip r:embed="rId5">
              <a:alphaModFix/>
            </a:blip>
            <a:srcRect l="763" t="10256" r="2196"/>
            <a:stretch/>
          </p:blipFill>
          <p:spPr>
            <a:xfrm>
              <a:off x="0" y="6526919"/>
              <a:ext cx="9144000" cy="692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Shape 365"/>
            <p:cNvSpPr/>
            <p:nvPr/>
          </p:nvSpPr>
          <p:spPr>
            <a:xfrm>
              <a:off x="5181600" y="3505200"/>
              <a:ext cx="14478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 i="0" u="none" strike="noStrike" cap="none" baseline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Usage by Subject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4221480" y="2225040"/>
            <a:ext cx="2819400" cy="1066799"/>
          </a:xfrm>
          <a:prstGeom prst="wedgeRectCallout">
            <a:avLst>
              <a:gd name="adj1" fmla="val 67867"/>
              <a:gd name="adj2" fmla="val 22921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 as a bar chart (easier </a:t>
            </a:r>
            <a:b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comparing usage from multiple years)</a:t>
            </a:r>
          </a:p>
        </p:txBody>
      </p:sp>
      <p:sp>
        <p:nvSpPr>
          <p:cNvPr id="367" name="Shape 367"/>
          <p:cNvSpPr/>
          <p:nvPr/>
        </p:nvSpPr>
        <p:spPr>
          <a:xfrm>
            <a:off x="1371600" y="3048000"/>
            <a:ext cx="2819400" cy="762000"/>
          </a:xfrm>
          <a:prstGeom prst="wedgeRectCallout">
            <a:avLst>
              <a:gd name="adj1" fmla="val -45106"/>
              <a:gd name="adj2" fmla="val 88635"/>
            </a:avLst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Detailed view of data in the chart above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ctrTitle"/>
          </p:nvPr>
        </p:nvSpPr>
        <p:spPr>
          <a:xfrm>
            <a:off x="685800" y="254419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EBSCONET Subscription Management </a:t>
            </a:r>
            <a:b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Orders</a:t>
            </a:r>
            <a:b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1284641" y="3200400"/>
            <a:ext cx="655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Shape 378"/>
          <p:cNvGrpSpPr/>
          <p:nvPr/>
        </p:nvGrpSpPr>
        <p:grpSpPr>
          <a:xfrm>
            <a:off x="0" y="0"/>
            <a:ext cx="9144000" cy="12954000"/>
            <a:chOff x="0" y="0"/>
            <a:chExt cx="9144000" cy="12954000"/>
          </a:xfrm>
        </p:grpSpPr>
        <p:pic>
          <p:nvPicPr>
            <p:cNvPr id="379" name="Shape 379"/>
            <p:cNvPicPr preferRelativeResize="0"/>
            <p:nvPr/>
          </p:nvPicPr>
          <p:blipFill rotWithShape="1">
            <a:blip r:embed="rId3">
              <a:alphaModFix/>
            </a:blip>
            <a:srcRect l="618" t="9324" r="2317"/>
            <a:stretch/>
          </p:blipFill>
          <p:spPr>
            <a:xfrm>
              <a:off x="0" y="0"/>
              <a:ext cx="9144000" cy="5664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Shape 380"/>
            <p:cNvPicPr preferRelativeResize="0"/>
            <p:nvPr/>
          </p:nvPicPr>
          <p:blipFill rotWithShape="1">
            <a:blip r:embed="rId4">
              <a:alphaModFix/>
            </a:blip>
            <a:srcRect l="618" t="16783" r="2317"/>
            <a:stretch/>
          </p:blipFill>
          <p:spPr>
            <a:xfrm>
              <a:off x="0" y="5212080"/>
              <a:ext cx="9144000" cy="5198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Shape 381"/>
            <p:cNvPicPr preferRelativeResize="0"/>
            <p:nvPr/>
          </p:nvPicPr>
          <p:blipFill rotWithShape="1">
            <a:blip r:embed="rId5">
              <a:alphaModFix/>
            </a:blip>
            <a:srcRect l="618" t="10256" r="2317"/>
            <a:stretch/>
          </p:blipFill>
          <p:spPr>
            <a:xfrm>
              <a:off x="0" y="7348203"/>
              <a:ext cx="9144000" cy="5605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Shape 382"/>
          <p:cNvSpPr/>
          <p:nvPr/>
        </p:nvSpPr>
        <p:spPr>
          <a:xfrm>
            <a:off x="5623560" y="167640"/>
            <a:ext cx="3322319" cy="1356360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feature gives you a high-level overview of your entire EBSCO subscription collection—showing cost, title counts, and usage by format and by subscription type.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341437"/>
            <a:ext cx="82296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EBSCO Usage Loading Service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457200" y="2667000"/>
            <a:ext cx="82296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51BBB5"/>
                </a:solidFill>
                <a:latin typeface="Arial"/>
                <a:ea typeface="Arial"/>
                <a:cs typeface="Arial"/>
                <a:sym typeface="Arial"/>
              </a:rPr>
              <a:t>Spend less time loading usage data and more time creating </a:t>
            </a:r>
            <a:br>
              <a:rPr lang="en-US" sz="4000" b="0" i="0" u="none" strike="noStrike" cap="none" baseline="0">
                <a:solidFill>
                  <a:srgbClr val="51BBB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rgbClr val="51BBB5"/>
                </a:solidFill>
                <a:latin typeface="Arial"/>
                <a:ea typeface="Arial"/>
                <a:cs typeface="Arial"/>
                <a:sym typeface="Arial"/>
              </a:rPr>
              <a:t>the best collection for your users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50323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78787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With EBSCO’s </a:t>
            </a:r>
            <a:r>
              <a:rPr lang="en-US" sz="32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baseline="0">
                <a:solidFill>
                  <a:srgbClr val="69626E"/>
                </a:solidFill>
                <a:latin typeface="Arial"/>
                <a:ea typeface="Arial"/>
                <a:cs typeface="Arial"/>
                <a:sym typeface="Arial"/>
              </a:rPr>
              <a:t>USAGE LOADING SERVICE</a:t>
            </a:r>
            <a:r>
              <a:rPr lang="en-US" sz="32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EBSCO will:</a:t>
            </a:r>
          </a:p>
        </p:txBody>
      </p:sp>
      <p:graphicFrame>
        <p:nvGraphicFramePr>
          <p:cNvPr id="394" name="Shape 394"/>
          <p:cNvGraphicFramePr/>
          <p:nvPr/>
        </p:nvGraphicFramePr>
        <p:xfrm>
          <a:off x="457200" y="1600200"/>
          <a:ext cx="8229600" cy="4480525"/>
        </p:xfrm>
        <a:graphic>
          <a:graphicData uri="http://schemas.openxmlformats.org/drawingml/2006/table">
            <a:tbl>
              <a:tblPr bandRow="1">
                <a:noFill/>
                <a:tableStyleId>{815EAEB0-45CE-4C9A-AD90-25B96ABB202E}</a:tableStyleId>
              </a:tblPr>
              <a:tblGrid>
                <a:gridCol w="7315200"/>
                <a:gridCol w="914400"/>
              </a:tblGrid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Set up content host platform details within your account (including setting up SUSHI, where applicable)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Retrieve COUNTER reports from content providers (JR1, DB1, DB2, BR1, BR2)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Manipulate publisher usage files (clean up COUNTER reports and non-COUNTER reports to ensure that they load)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Load usage reports into your account and map all titles to central record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Load historical usage data (up to two years, where available)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Research all missing titles and add to EBSCO’s integrated knowledge base as appropriate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/>
                        <a:t>Communicate with content providers about statistic-related issues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95" name="Shape 395"/>
          <p:cNvSpPr txBox="1"/>
          <p:nvPr/>
        </p:nvSpPr>
        <p:spPr>
          <a:xfrm>
            <a:off x="7919975" y="1630998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7919975" y="2273565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7919975" y="2916132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7919975" y="3558698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7919975" y="4201266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7919975" y="4843832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7919975" y="5486400"/>
            <a:ext cx="609599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1828800" y="2743200"/>
            <a:ext cx="5486399" cy="144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Consolidation</a:t>
            </a:r>
            <a:b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Analytics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782" y="838200"/>
            <a:ext cx="5506217" cy="1841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Shape 408"/>
          <p:cNvCxnSpPr/>
          <p:nvPr/>
        </p:nvCxnSpPr>
        <p:spPr>
          <a:xfrm>
            <a:off x="1828800" y="2743200"/>
            <a:ext cx="54863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Shape 409"/>
          <p:cNvSpPr txBox="1"/>
          <p:nvPr/>
        </p:nvSpPr>
        <p:spPr>
          <a:xfrm>
            <a:off x="2013474" y="4572000"/>
            <a:ext cx="51053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371600" y="1828800"/>
            <a:ext cx="6400799" cy="3809999"/>
          </a:xfrm>
          <a:prstGeom prst="rect">
            <a:avLst/>
          </a:prstGeom>
          <a:solidFill>
            <a:srgbClr val="9E97A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UC is a vendor neutral product that provides a central place to gather, store and </a:t>
            </a:r>
            <a:r>
              <a:rPr lang="en-US" sz="2800" b="0" i="0" u="none" strike="noStrike" cap="none" baseline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28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statistics which are mapped to a single record thus providing details of consolidated use. </a:t>
            </a:r>
          </a:p>
        </p:txBody>
      </p:sp>
      <p:sp>
        <p:nvSpPr>
          <p:cNvPr id="134" name="Shape 134"/>
          <p:cNvSpPr/>
          <p:nvPr/>
        </p:nvSpPr>
        <p:spPr>
          <a:xfrm>
            <a:off x="3565000" y="152400"/>
            <a:ext cx="2011680" cy="2011680"/>
          </a:xfrm>
          <a:prstGeom prst="ellipse">
            <a:avLst/>
          </a:prstGeom>
          <a:solidFill>
            <a:srgbClr val="9E97A2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371600" y="1828800"/>
            <a:ext cx="6400799" cy="3809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Maintains and archives statistics for all </a:t>
            </a:r>
            <a:r>
              <a:rPr lang="en-US" sz="2800" b="0" i="0" u="none" strike="noStrike" cap="none" baseline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econtent</a:t>
            </a:r>
            <a:r>
              <a:rPr lang="en-US" sz="28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make better informed collection development decisions for </a:t>
            </a:r>
            <a:r>
              <a:rPr lang="en-US" sz="28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ejournals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ebooks</a:t>
            </a:r>
            <a:endParaRPr lang="en-US" sz="2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565000" y="152400"/>
            <a:ext cx="2011680" cy="2011680"/>
          </a:xfrm>
          <a:prstGeom prst="ellipse">
            <a:avLst/>
          </a:prstGeom>
          <a:solidFill>
            <a:schemeClr val="accent5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DOES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371600" y="1828800"/>
            <a:ext cx="6400799" cy="3809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8287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Single place to go to manage statistics</a:t>
            </a:r>
          </a:p>
          <a:p>
            <a:pPr marL="0" marR="0" lvl="0" indent="0" algn="ctr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Easy to use</a:t>
            </a:r>
          </a:p>
          <a:p>
            <a:pPr marL="0" marR="0" lvl="0" indent="0" algn="ctr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Allows you to generate multiple reports about usage</a:t>
            </a:r>
          </a:p>
          <a:p>
            <a:pPr marL="0" marR="0" lvl="0" indent="0" algn="ctr" rtl="0">
              <a:spcBef>
                <a:spcPts val="3000"/>
              </a:spcBef>
              <a:spcAft>
                <a:spcPts val="1800"/>
              </a:spcAft>
              <a:buSzPct val="25000"/>
              <a:buNone/>
            </a:pPr>
            <a: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Integrates with EBSCONET subscription </a:t>
            </a:r>
            <a:b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management to create cost per use</a:t>
            </a:r>
          </a:p>
        </p:txBody>
      </p:sp>
      <p:sp>
        <p:nvSpPr>
          <p:cNvPr id="146" name="Shape 146"/>
          <p:cNvSpPr/>
          <p:nvPr/>
        </p:nvSpPr>
        <p:spPr>
          <a:xfrm>
            <a:off x="3275856" y="115250"/>
            <a:ext cx="2808312" cy="2011680"/>
          </a:xfrm>
          <a:prstGeom prst="ellipse">
            <a:avLst/>
          </a:prstGeom>
          <a:solidFill>
            <a:schemeClr val="accent6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2971800" y="2895600"/>
            <a:ext cx="32003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2971800" y="3581400"/>
            <a:ext cx="32003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Shape 149"/>
          <p:cNvCxnSpPr/>
          <p:nvPr/>
        </p:nvCxnSpPr>
        <p:spPr>
          <a:xfrm>
            <a:off x="2971800" y="4267200"/>
            <a:ext cx="32003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371600" y="1828800"/>
            <a:ext cx="6400799" cy="3809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8287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Usage and cost per use information is available in many areas including Orders, Renewals, and E-Packages</a:t>
            </a:r>
          </a:p>
          <a:p>
            <a:pPr marL="0" marR="0" lvl="0" indent="0" algn="ctr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Integration also allows the library see holdings </a:t>
            </a:r>
            <a:b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usage broken out by month and platform to help </a:t>
            </a:r>
            <a:b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collection decisions.</a:t>
            </a:r>
          </a:p>
          <a:p>
            <a:pPr marL="0" marR="0" lvl="0" indent="0" algn="ctr" rtl="0">
              <a:spcBef>
                <a:spcPts val="3000"/>
              </a:spcBef>
              <a:spcAft>
                <a:spcPts val="1200"/>
              </a:spcAft>
              <a:buSzPct val="25000"/>
              <a:buNone/>
            </a:pP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Provides multiple analysis views including </a:t>
            </a:r>
            <a:b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trend analysis</a:t>
            </a:r>
          </a:p>
        </p:txBody>
      </p:sp>
      <p:sp>
        <p:nvSpPr>
          <p:cNvPr id="155" name="Shape 155"/>
          <p:cNvSpPr/>
          <p:nvPr/>
        </p:nvSpPr>
        <p:spPr>
          <a:xfrm>
            <a:off x="3131839" y="152400"/>
            <a:ext cx="3040359" cy="2011680"/>
          </a:xfrm>
          <a:prstGeom prst="ellipse">
            <a:avLst/>
          </a:prstGeom>
          <a:solidFill>
            <a:schemeClr val="accent3"/>
          </a:solidFill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EBSCONET</a:t>
            </a:r>
          </a:p>
        </p:txBody>
      </p:sp>
      <p:cxnSp>
        <p:nvCxnSpPr>
          <p:cNvPr id="156" name="Shape 156"/>
          <p:cNvCxnSpPr/>
          <p:nvPr/>
        </p:nvCxnSpPr>
        <p:spPr>
          <a:xfrm>
            <a:off x="2971800" y="3156474"/>
            <a:ext cx="32003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>
            <a:off x="2971800" y="4364916"/>
            <a:ext cx="320039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0" y="0"/>
            <a:ext cx="9144001" cy="9927359"/>
            <a:chOff x="0" y="0"/>
            <a:chExt cx="9144001" cy="9927359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 l="829" t="9368" r="829"/>
            <a:stretch/>
          </p:blipFill>
          <p:spPr>
            <a:xfrm>
              <a:off x="0" y="0"/>
              <a:ext cx="9144000" cy="7457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Shape 164"/>
            <p:cNvPicPr preferRelativeResize="0"/>
            <p:nvPr/>
          </p:nvPicPr>
          <p:blipFill rotWithShape="1">
            <a:blip r:embed="rId4">
              <a:alphaModFix/>
            </a:blip>
            <a:srcRect l="829" t="59921" r="829"/>
            <a:stretch/>
          </p:blipFill>
          <p:spPr>
            <a:xfrm>
              <a:off x="0" y="6629400"/>
              <a:ext cx="9144000" cy="32979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Shape 165"/>
          <p:cNvSpPr/>
          <p:nvPr/>
        </p:nvSpPr>
        <p:spPr>
          <a:xfrm>
            <a:off x="185568" y="5943599"/>
            <a:ext cx="6139032" cy="304799"/>
          </a:xfrm>
          <a:prstGeom prst="rect">
            <a:avLst/>
          </a:prstGeom>
          <a:noFill/>
          <a:ln w="28575" cap="flat" cmpd="sng">
            <a:solidFill>
              <a:srgbClr val="FF254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500" t="12093" r="1499" b="1395"/>
          <a:stretch/>
        </p:blipFill>
        <p:spPr>
          <a:xfrm>
            <a:off x="0" y="0"/>
            <a:ext cx="14401800" cy="683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85800" y="254419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EBSCONET Subscription Management </a:t>
            </a:r>
            <a:b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 Order Dashboard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1284641" y="3200400"/>
            <a:ext cx="655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SCO Light Blue Template">
  <a:themeElements>
    <a:clrScheme name="Subscription Divisio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599EE8"/>
      </a:accent3>
      <a:accent4>
        <a:srgbClr val="D2CFD4"/>
      </a:accent4>
      <a:accent5>
        <a:srgbClr val="51BBB5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BSCO Basic Template">
  <a:themeElements>
    <a:clrScheme name="Subscription Divisio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599EE8"/>
      </a:accent3>
      <a:accent4>
        <a:srgbClr val="D2CFD4"/>
      </a:accent4>
      <a:accent5>
        <a:srgbClr val="51BBB5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601</Words>
  <Application>Microsoft Office PowerPoint</Application>
  <PresentationFormat>On-screen Show (4:3)</PresentationFormat>
  <Paragraphs>84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EBSCO Light Blue Template</vt:lpstr>
      <vt:lpstr>2_EBSCO Basic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EBSCONET Subscription Management   Individual Order Dashboard</vt:lpstr>
      <vt:lpstr>PowerPoint Presentation</vt:lpstr>
      <vt:lpstr>PowerPoint Presentation</vt:lpstr>
      <vt:lpstr>PowerPoint Presentation</vt:lpstr>
      <vt:lpstr>PowerPoint Presentation</vt:lpstr>
      <vt:lpstr>EBSCONET Subscription Management   Package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EBSCONET Subscription Management   Analysis Reports</vt:lpstr>
      <vt:lpstr>PowerPoint Presentation</vt:lpstr>
      <vt:lpstr>PowerPoint Presentation</vt:lpstr>
      <vt:lpstr>EBSCONET Subscription Management   Orders Overview</vt:lpstr>
      <vt:lpstr>PowerPoint Presentation</vt:lpstr>
      <vt:lpstr>EBSCO Usage Loading Service</vt:lpstr>
      <vt:lpstr>With EBSCO’s  USAGE LOADING SERVICE EBSCO will: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Glaisyer</dc:creator>
  <cp:lastModifiedBy>Jay Glaisyer</cp:lastModifiedBy>
  <cp:revision>4</cp:revision>
  <dcterms:modified xsi:type="dcterms:W3CDTF">2015-11-17T08:23:33Z</dcterms:modified>
</cp:coreProperties>
</file>