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11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0260816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aseline="0" dirty="0" smtClean="0"/>
              <a:t>quote </a:t>
            </a:r>
            <a:r>
              <a:rPr lang="en-US" baseline="0" dirty="0" smtClean="0"/>
              <a:t>by us writer </a:t>
            </a:r>
            <a:r>
              <a:rPr lang="en-US" baseline="0" dirty="0" err="1" smtClean="0"/>
              <a:t>margaret</a:t>
            </a:r>
            <a:r>
              <a:rPr lang="en-US" baseline="0" dirty="0" smtClean="0"/>
              <a:t> </a:t>
            </a:r>
            <a:r>
              <a:rPr lang="en-US" baseline="0" dirty="0" err="1" smtClean="0"/>
              <a:t>wheatley</a:t>
            </a:r>
            <a:endParaRPr lang="en-US" dirty="0" smtClean="0"/>
          </a:p>
          <a:p>
            <a:pPr>
              <a:spcBef>
                <a:spcPts val="0"/>
              </a:spcBef>
              <a:buNone/>
            </a:pPr>
            <a:r>
              <a:rPr lang="en-US" dirty="0" smtClean="0"/>
              <a:t>Twitter feed</a:t>
            </a:r>
          </a:p>
          <a:p>
            <a:pPr>
              <a:spcBef>
                <a:spcPts val="0"/>
              </a:spcBef>
              <a:buNone/>
            </a:pPr>
            <a:endParaRPr lang="en-US" dirty="0" smtClean="0"/>
          </a:p>
          <a:p>
            <a:pPr>
              <a:spcBef>
                <a:spcPts val="0"/>
              </a:spcBef>
              <a:buNone/>
            </a:pPr>
            <a:r>
              <a:rPr lang="en-US" dirty="0" smtClean="0"/>
              <a:t>In my experience</a:t>
            </a:r>
            <a:r>
              <a:rPr lang="en-US" baseline="0" dirty="0" smtClean="0"/>
              <a:t> whether leading mountaineering expeditions or managing major projects …forming relationships is critical to successful outcomes</a:t>
            </a:r>
            <a:endParaRPr lang="en-US" dirty="0"/>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8405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0" name="Shape 15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4292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Move away from this thinking to one where the library, is about research skills, digital</a:t>
            </a:r>
            <a:r>
              <a:rPr lang="en-US" baseline="0" dirty="0" smtClean="0"/>
              <a:t> guides, curriculum development, pushing the online space, embracing the digital, sharing in the work and outcomes</a:t>
            </a:r>
            <a:endParaRPr dirty="0"/>
          </a:p>
        </p:txBody>
      </p:sp>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7055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730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9398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0" name="Shape 1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2307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116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Clr>
                <a:schemeClr val="dk1"/>
              </a:buClr>
              <a:buSzPct val="78571"/>
              <a:buFont typeface="Arial"/>
              <a:buNone/>
            </a:pPr>
            <a:r>
              <a:rPr lang="en-US" dirty="0">
                <a:solidFill>
                  <a:schemeClr val="dk1"/>
                </a:solidFill>
              </a:rPr>
              <a:t>RMIT is a large </a:t>
            </a:r>
            <a:r>
              <a:rPr lang="en-US" dirty="0" err="1">
                <a:solidFill>
                  <a:schemeClr val="dk1"/>
                </a:solidFill>
              </a:rPr>
              <a:t>organisation</a:t>
            </a:r>
            <a:r>
              <a:rPr lang="en-US" dirty="0">
                <a:solidFill>
                  <a:schemeClr val="dk1"/>
                </a:solidFill>
              </a:rPr>
              <a:t>, with </a:t>
            </a:r>
            <a:r>
              <a:rPr lang="en-US" dirty="0" smtClean="0">
                <a:solidFill>
                  <a:schemeClr val="dk1"/>
                </a:solidFill>
              </a:rPr>
              <a:t>over 5,000 </a:t>
            </a:r>
            <a:r>
              <a:rPr lang="en-US" dirty="0">
                <a:solidFill>
                  <a:schemeClr val="dk1"/>
                </a:solidFill>
              </a:rPr>
              <a:t>staff in which over half of those are non-teaching</a:t>
            </a:r>
            <a:r>
              <a:rPr lang="en-US" dirty="0" smtClean="0">
                <a:solidFill>
                  <a:schemeClr val="dk1"/>
                </a:solidFill>
              </a:rPr>
              <a:t>, professional , </a:t>
            </a:r>
            <a:r>
              <a:rPr lang="en-US" dirty="0" err="1" smtClean="0">
                <a:solidFill>
                  <a:schemeClr val="dk1"/>
                </a:solidFill>
              </a:rPr>
              <a:t>administartive</a:t>
            </a:r>
            <a:r>
              <a:rPr lang="en-US" dirty="0" smtClean="0">
                <a:solidFill>
                  <a:schemeClr val="dk1"/>
                </a:solidFill>
              </a:rPr>
              <a:t> technical </a:t>
            </a:r>
            <a:r>
              <a:rPr lang="en-US" dirty="0">
                <a:solidFill>
                  <a:schemeClr val="dk1"/>
                </a:solidFill>
              </a:rPr>
              <a:t>working together on what I have classified in about  20 different areas…...and we have meetings and emails, and processes but are we communicating are we establishing sustainable </a:t>
            </a:r>
            <a:r>
              <a:rPr lang="en-US" dirty="0" smtClean="0">
                <a:solidFill>
                  <a:schemeClr val="dk1"/>
                </a:solidFill>
              </a:rPr>
              <a:t>relationships built on trust and are we making friends in the right places? </a:t>
            </a:r>
            <a:endParaRPr lang="en-US" dirty="0">
              <a:solidFill>
                <a:schemeClr val="dk1"/>
              </a:solidFill>
            </a:endParaRPr>
          </a:p>
          <a:p>
            <a:pPr>
              <a:spcBef>
                <a:spcPts val="0"/>
              </a:spcBef>
              <a:buNone/>
            </a:pPr>
            <a:endParaRPr dirty="0"/>
          </a:p>
        </p:txBody>
      </p:sp>
      <p:sp>
        <p:nvSpPr>
          <p:cNvPr id="93" name="Shape 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8634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opportunites to collborate come along such as GLbD </a:t>
            </a:r>
          </a:p>
          <a:p>
            <a:pPr rtl="0">
              <a:spcBef>
                <a:spcPts val="0"/>
              </a:spcBef>
              <a:buNone/>
            </a:pPr>
            <a:r>
              <a:rPr lang="en-US"/>
              <a:t>we are told we need to collborate with key stakholders such as the library and study and learning center</a:t>
            </a:r>
          </a:p>
          <a:p>
            <a:pPr lvl="0" rtl="0">
              <a:spcBef>
                <a:spcPts val="0"/>
              </a:spcBef>
              <a:buNone/>
            </a:pPr>
            <a:r>
              <a:rPr lang="en-US"/>
              <a:t>so we look at how our values align</a:t>
            </a:r>
          </a:p>
        </p:txBody>
      </p:sp>
      <p:sp>
        <p:nvSpPr>
          <p:cNvPr id="101" name="Shape 1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0499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951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3664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smtClean="0"/>
              <a:t>Involving all stakeholders from the outset… that includes the library</a:t>
            </a:r>
            <a:endParaRPr dirty="0"/>
          </a:p>
        </p:txBody>
      </p:sp>
      <p:sp>
        <p:nvSpPr>
          <p:cNvPr id="123" name="Shape 1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205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dirty="0"/>
              <a:t>harnessing the human capital, getting everyone in the room at the same </a:t>
            </a:r>
            <a:r>
              <a:rPr lang="en-US" dirty="0" smtClean="0"/>
              <a:t>time, building</a:t>
            </a:r>
            <a:r>
              <a:rPr lang="en-US" baseline="0" dirty="0" smtClean="0"/>
              <a:t> trust</a:t>
            </a:r>
            <a:endParaRPr lang="en-US" dirty="0"/>
          </a:p>
        </p:txBody>
      </p:sp>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6514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US"/>
              <a:t>community of learners</a:t>
            </a:r>
          </a:p>
        </p:txBody>
      </p:sp>
      <p:sp>
        <p:nvSpPr>
          <p:cNvPr id="138" name="Shape 1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143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5" name="Shape 1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7356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_EjNlTqtUv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602400" y="1909850"/>
            <a:ext cx="8216099" cy="337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dirty="0">
                <a:solidFill>
                  <a:srgbClr val="FF0000"/>
                </a:solidFill>
                <a:latin typeface="Times New Roman"/>
                <a:ea typeface="Times New Roman"/>
                <a:cs typeface="Times New Roman"/>
                <a:sym typeface="Times New Roman"/>
              </a:rPr>
              <a:t>Building relationships on trust and sustainability</a:t>
            </a:r>
            <a:r>
              <a:rPr lang="en-US" sz="3000" b="0" i="0" u="none" strike="noStrike" cap="none" baseline="0" dirty="0">
                <a:solidFill>
                  <a:srgbClr val="FF0000"/>
                </a:solidFill>
                <a:latin typeface="Times New Roman"/>
                <a:ea typeface="Times New Roman"/>
                <a:cs typeface="Times New Roman"/>
                <a:sym typeface="Times New Roman"/>
              </a:rPr>
              <a:t> </a:t>
            </a:r>
            <a:br>
              <a:rPr lang="en-US" sz="3000" b="0" i="0" u="none" strike="noStrike" cap="none" baseline="0" dirty="0">
                <a:solidFill>
                  <a:srgbClr val="FF0000"/>
                </a:solidFill>
                <a:latin typeface="Times New Roman"/>
                <a:ea typeface="Times New Roman"/>
                <a:cs typeface="Times New Roman"/>
                <a:sym typeface="Times New Roman"/>
              </a:rPr>
            </a:br>
            <a:r>
              <a:rPr lang="en-US" sz="2400" b="0" i="0" u="none" strike="noStrike" cap="none" baseline="0" dirty="0">
                <a:solidFill>
                  <a:srgbClr val="FF0000"/>
                </a:solidFill>
                <a:latin typeface="Times New Roman"/>
                <a:ea typeface="Times New Roman"/>
                <a:cs typeface="Times New Roman"/>
                <a:sym typeface="Times New Roman"/>
              </a:rPr>
              <a:t>the Global Learning by Design Project</a:t>
            </a:r>
          </a:p>
          <a:p>
            <a:pPr marL="0" marR="0" lvl="0" indent="0" algn="l" rtl="0">
              <a:spcBef>
                <a:spcPts val="0"/>
              </a:spcBef>
              <a:buNone/>
            </a:pPr>
            <a:endParaRPr lang="en-US" sz="2400" b="0" i="0" u="none" strike="noStrike" cap="none" baseline="0" dirty="0" smtClean="0">
              <a:solidFill>
                <a:srgbClr val="000000"/>
              </a:solidFill>
              <a:latin typeface="Times New Roman"/>
              <a:ea typeface="Times New Roman"/>
              <a:cs typeface="Times New Roman"/>
              <a:sym typeface="Times New Roman"/>
            </a:endParaRPr>
          </a:p>
          <a:p>
            <a:pPr lvl="0">
              <a:buClr>
                <a:schemeClr val="dk1"/>
              </a:buClr>
              <a:buSzPct val="45833"/>
            </a:pPr>
            <a:r>
              <a:rPr lang="en-US" sz="2000" dirty="0" smtClean="0">
                <a:latin typeface="Times New Roman"/>
                <a:ea typeface="Times New Roman"/>
                <a:cs typeface="Times New Roman"/>
                <a:sym typeface="Times New Roman"/>
              </a:rPr>
              <a:t>“In </a:t>
            </a:r>
            <a:r>
              <a:rPr lang="en-US" sz="2000" dirty="0" err="1">
                <a:latin typeface="Times New Roman"/>
                <a:ea typeface="Times New Roman"/>
                <a:cs typeface="Times New Roman"/>
                <a:sym typeface="Times New Roman"/>
              </a:rPr>
              <a:t>organisations</a:t>
            </a:r>
            <a:r>
              <a:rPr lang="en-US" sz="2000" dirty="0">
                <a:latin typeface="Times New Roman"/>
                <a:ea typeface="Times New Roman"/>
                <a:cs typeface="Times New Roman"/>
                <a:sym typeface="Times New Roman"/>
              </a:rPr>
              <a:t>, real power and energy is generated through relationships. The patterns of relationships and the capacities to form them are more important than tasks, functions, roles and </a:t>
            </a:r>
            <a:r>
              <a:rPr lang="en-US" sz="2000" dirty="0" smtClean="0">
                <a:latin typeface="Times New Roman"/>
                <a:ea typeface="Times New Roman"/>
                <a:cs typeface="Times New Roman"/>
                <a:sym typeface="Times New Roman"/>
              </a:rPr>
              <a:t>positions”.</a:t>
            </a:r>
            <a:endParaRPr lang="en-US" sz="2000" dirty="0">
              <a:latin typeface="Times New Roman"/>
              <a:ea typeface="Times New Roman"/>
              <a:cs typeface="Times New Roman"/>
              <a:sym typeface="Times New Roman"/>
            </a:endParaRPr>
          </a:p>
          <a:p>
            <a:pPr lvl="0">
              <a:buClr>
                <a:schemeClr val="dk1"/>
              </a:buClr>
            </a:pPr>
            <a:endParaRPr lang="en-US" sz="2400" dirty="0">
              <a:latin typeface="Times New Roman"/>
              <a:ea typeface="Times New Roman"/>
              <a:cs typeface="Times New Roman"/>
              <a:sym typeface="Times New Roman"/>
            </a:endParaRPr>
          </a:p>
          <a:p>
            <a:pPr lvl="0">
              <a:buClr>
                <a:schemeClr val="dk1"/>
              </a:buClr>
              <a:buSzPct val="61111"/>
            </a:pPr>
            <a:r>
              <a:rPr lang="en-US" sz="1800" dirty="0">
                <a:latin typeface="Times New Roman"/>
                <a:ea typeface="Times New Roman"/>
                <a:cs typeface="Times New Roman"/>
                <a:sym typeface="Times New Roman"/>
              </a:rPr>
              <a:t>Margaret J </a:t>
            </a:r>
            <a:r>
              <a:rPr lang="en-US" sz="1800" dirty="0" smtClean="0">
                <a:latin typeface="Times New Roman"/>
                <a:ea typeface="Times New Roman"/>
                <a:cs typeface="Times New Roman"/>
                <a:sym typeface="Times New Roman"/>
              </a:rPr>
              <a:t>Wheatley</a:t>
            </a:r>
            <a:endParaRPr sz="2400" i="1" dirty="0">
              <a:latin typeface="Times New Roman"/>
              <a:ea typeface="Times New Roman"/>
              <a:cs typeface="Times New Roman"/>
              <a:sym typeface="Times New Roman"/>
            </a:endParaRPr>
          </a:p>
          <a:p>
            <a:pPr marL="0" marR="0" lvl="0" indent="0" algn="l" rtl="0">
              <a:spcBef>
                <a:spcPts val="0"/>
              </a:spcBef>
              <a:buNone/>
            </a:pPr>
            <a:endParaRPr sz="1800" dirty="0">
              <a:latin typeface="Times New Roman"/>
              <a:ea typeface="Times New Roman"/>
              <a:cs typeface="Times New Roman"/>
              <a:sym typeface="Times New Roman"/>
            </a:endParaRPr>
          </a:p>
          <a:p>
            <a:pPr marL="0" marR="0" lvl="0" indent="0" algn="l" rtl="0">
              <a:spcBef>
                <a:spcPts val="0"/>
              </a:spcBef>
              <a:buNone/>
            </a:pPr>
            <a:endParaRPr sz="1800" dirty="0">
              <a:latin typeface="Times New Roman"/>
              <a:ea typeface="Times New Roman"/>
              <a:cs typeface="Times New Roman"/>
              <a:sym typeface="Times New Roman"/>
            </a:endParaRPr>
          </a:p>
          <a:p>
            <a:pPr marL="0" marR="0" lvl="0" indent="0" algn="l" rtl="0">
              <a:spcBef>
                <a:spcPts val="0"/>
              </a:spcBef>
              <a:buSzPct val="25000"/>
              <a:buNone/>
            </a:pPr>
            <a:r>
              <a:rPr lang="en-US" sz="1800" b="0" i="0" u="none" strike="noStrike" cap="none" baseline="0" dirty="0" err="1">
                <a:solidFill>
                  <a:srgbClr val="000000"/>
                </a:solidFill>
                <a:latin typeface="Times New Roman"/>
                <a:ea typeface="Times New Roman"/>
                <a:cs typeface="Times New Roman"/>
                <a:sym typeface="Times New Roman"/>
              </a:rPr>
              <a:t>Spiros</a:t>
            </a:r>
            <a:r>
              <a:rPr lang="en-US" sz="1800" b="0" i="0" u="none" strike="noStrike" cap="none" baseline="0" dirty="0">
                <a:solidFill>
                  <a:srgbClr val="000000"/>
                </a:solidFill>
                <a:latin typeface="Times New Roman"/>
                <a:ea typeface="Times New Roman"/>
                <a:cs typeface="Times New Roman"/>
                <a:sym typeface="Times New Roman"/>
              </a:rPr>
              <a:t> </a:t>
            </a:r>
            <a:r>
              <a:rPr lang="en-US" sz="1800" b="0" i="0" u="none" strike="noStrike" cap="none" baseline="0" dirty="0" smtClean="0">
                <a:solidFill>
                  <a:srgbClr val="000000"/>
                </a:solidFill>
                <a:latin typeface="Times New Roman"/>
                <a:ea typeface="Times New Roman"/>
                <a:cs typeface="Times New Roman"/>
                <a:sym typeface="Times New Roman"/>
              </a:rPr>
              <a:t>Soulis</a:t>
            </a:r>
          </a:p>
          <a:p>
            <a:pPr marL="0" marR="0" lvl="0" indent="0" algn="l" rtl="0">
              <a:spcBef>
                <a:spcPts val="0"/>
              </a:spcBef>
              <a:buSzPct val="25000"/>
              <a:buNone/>
            </a:pPr>
            <a:r>
              <a:rPr lang="en-US" sz="1800" dirty="0" smtClean="0">
                <a:latin typeface="Times New Roman"/>
                <a:ea typeface="Times New Roman"/>
                <a:cs typeface="Times New Roman"/>
                <a:sym typeface="Times New Roman"/>
              </a:rPr>
              <a:t>@</a:t>
            </a:r>
            <a:r>
              <a:rPr lang="en-US" sz="1800" dirty="0" err="1" smtClean="0">
                <a:latin typeface="Times New Roman"/>
                <a:ea typeface="Times New Roman"/>
                <a:cs typeface="Times New Roman"/>
                <a:sym typeface="Times New Roman"/>
              </a:rPr>
              <a:t>SSoulis</a:t>
            </a:r>
            <a:endParaRPr lang="en-US" sz="1800" b="0" i="0" u="none" strike="noStrike" cap="none" baseline="0" dirty="0">
              <a:solidFill>
                <a:srgbClr val="000000"/>
              </a:solidFill>
              <a:latin typeface="Times New Roman"/>
              <a:ea typeface="Times New Roman"/>
              <a:cs typeface="Times New Roman"/>
              <a:sym typeface="Times New Roman"/>
            </a:endParaRPr>
          </a:p>
          <a:p>
            <a:pPr marL="0" marR="0" lvl="0" indent="0" algn="l" rtl="0">
              <a:spcBef>
                <a:spcPts val="0"/>
              </a:spcBef>
              <a:buSzPct val="25000"/>
              <a:buNone/>
            </a:pPr>
            <a:r>
              <a:rPr lang="en-US" sz="1800" dirty="0">
                <a:latin typeface="Times New Roman"/>
                <a:ea typeface="Times New Roman"/>
                <a:cs typeface="Times New Roman"/>
                <a:sym typeface="Times New Roman"/>
              </a:rPr>
              <a:t>Office of the Dean Learning and Teaching</a:t>
            </a:r>
          </a:p>
          <a:p>
            <a:pPr marL="0" marR="0" lvl="0" indent="0" algn="l" rtl="0">
              <a:spcBef>
                <a:spcPts val="0"/>
              </a:spcBef>
              <a:buSzPct val="25000"/>
              <a:buNone/>
            </a:pPr>
            <a:r>
              <a:rPr lang="en-US" sz="1800" dirty="0">
                <a:latin typeface="Times New Roman"/>
                <a:ea typeface="Times New Roman"/>
                <a:cs typeface="Times New Roman"/>
                <a:sym typeface="Times New Roman"/>
              </a:rPr>
              <a:t>RMIT University</a:t>
            </a:r>
          </a:p>
          <a:p>
            <a:pPr marL="0" marR="0" lvl="0" indent="0" algn="l" rtl="0">
              <a:spcBef>
                <a:spcPts val="0"/>
              </a:spcBef>
              <a:buNone/>
            </a:pPr>
            <a:endParaRPr sz="2400" b="0" i="0" u="none" strike="noStrike" cap="none" baseline="0" dirty="0">
              <a:solidFill>
                <a:srgbClr val="000000"/>
              </a:solidFill>
              <a:latin typeface="Calibri"/>
              <a:ea typeface="Calibri"/>
              <a:cs typeface="Calibri"/>
              <a:sym typeface="Calibri"/>
            </a:endParaRP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pic>
        <p:nvPicPr>
          <p:cNvPr id="81" name="Shape 81"/>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82" name="Shape 82"/>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None/>
            </a:pPr>
            <a:endParaRPr sz="1800">
              <a:latin typeface="Times New Roman"/>
              <a:ea typeface="Times New Roman"/>
              <a:cs typeface="Times New Roman"/>
              <a:sym typeface="Times New Roman"/>
            </a:endParaRPr>
          </a:p>
        </p:txBody>
      </p:sp>
      <p:pic>
        <p:nvPicPr>
          <p:cNvPr id="153" name="Shape 153"/>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54" name="Shape 154"/>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155" name="Shape 155"/>
          <p:cNvPicPr preferRelativeResize="0"/>
          <p:nvPr/>
        </p:nvPicPr>
        <p:blipFill>
          <a:blip r:embed="rId5">
            <a:alphaModFix/>
          </a:blip>
          <a:stretch>
            <a:fillRect/>
          </a:stretch>
        </p:blipFill>
        <p:spPr>
          <a:xfrm>
            <a:off x="0" y="1123950"/>
            <a:ext cx="7143750" cy="57340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None/>
            </a:pPr>
            <a:endParaRPr sz="1800">
              <a:latin typeface="Times New Roman"/>
              <a:ea typeface="Times New Roman"/>
              <a:cs typeface="Times New Roman"/>
              <a:sym typeface="Times New Roman"/>
            </a:endParaRPr>
          </a:p>
        </p:txBody>
      </p:sp>
      <p:pic>
        <p:nvPicPr>
          <p:cNvPr id="161" name="Shape 161"/>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62" name="Shape 162"/>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163" name="Shape 163"/>
          <p:cNvPicPr preferRelativeResize="0"/>
          <p:nvPr/>
        </p:nvPicPr>
        <p:blipFill>
          <a:blip r:embed="rId5">
            <a:alphaModFix/>
          </a:blip>
          <a:stretch>
            <a:fillRect/>
          </a:stretch>
        </p:blipFill>
        <p:spPr>
          <a:xfrm>
            <a:off x="2140750" y="1123950"/>
            <a:ext cx="4562650" cy="57340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SzPct val="45833"/>
              <a:buNone/>
            </a:pPr>
            <a:r>
              <a:rPr lang="en-US" sz="2400">
                <a:solidFill>
                  <a:schemeClr val="dk1"/>
                </a:solidFill>
                <a:latin typeface="Times New Roman"/>
                <a:ea typeface="Times New Roman"/>
                <a:cs typeface="Times New Roman"/>
                <a:sym typeface="Times New Roman"/>
              </a:rPr>
              <a:t>Patterns/Challenges</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align visions</a:t>
            </a: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genuine engagement from outset</a:t>
            </a: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tangible outcomes</a:t>
            </a: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celebrate and acknowledge participation</a:t>
            </a:r>
          </a:p>
          <a:p>
            <a:pPr lvl="0" rtl="0">
              <a:spcBef>
                <a:spcPts val="0"/>
              </a:spcBef>
              <a:buNone/>
            </a:pPr>
            <a:endParaRPr sz="2400">
              <a:solidFill>
                <a:schemeClr val="dk1"/>
              </a:solidFill>
              <a:latin typeface="Times New Roman"/>
              <a:ea typeface="Times New Roman"/>
              <a:cs typeface="Times New Roman"/>
              <a:sym typeface="Times New Roman"/>
            </a:endParaRPr>
          </a:p>
          <a:p>
            <a:pPr marL="457200" lvl="0" indent="-381000" rtl="0">
              <a:spcBef>
                <a:spcPts val="0"/>
              </a:spcBef>
              <a:buClr>
                <a:schemeClr val="dk1"/>
              </a:buClr>
              <a:buSzPct val="100000"/>
              <a:buFont typeface="Times New Roman"/>
              <a:buChar char="●"/>
            </a:pPr>
            <a:r>
              <a:rPr lang="en-US" sz="2400">
                <a:solidFill>
                  <a:schemeClr val="dk1"/>
                </a:solidFill>
                <a:latin typeface="Times New Roman"/>
                <a:ea typeface="Times New Roman"/>
                <a:cs typeface="Times New Roman"/>
                <a:sym typeface="Times New Roman"/>
              </a:rPr>
              <a:t>participation overload (Fisher, 2011)</a:t>
            </a:r>
          </a:p>
        </p:txBody>
      </p:sp>
      <p:pic>
        <p:nvPicPr>
          <p:cNvPr id="169" name="Shape 169"/>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70" name="Shape 170"/>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2072816" y="2946700"/>
            <a:ext cx="49983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u="sng" dirty="0">
                <a:solidFill>
                  <a:schemeClr val="hlink"/>
                </a:solidFill>
                <a:latin typeface="Calibri"/>
                <a:ea typeface="Calibri"/>
                <a:cs typeface="Calibri"/>
                <a:sym typeface="Calibri"/>
                <a:hlinkClick r:id="rId3"/>
              </a:rPr>
              <a:t>Global Learning by Design</a:t>
            </a:r>
          </a:p>
          <a:p>
            <a:pPr marL="0" marR="0" lvl="0" indent="0" algn="l" rtl="0">
              <a:spcBef>
                <a:spcPts val="0"/>
              </a:spcBef>
              <a:buNone/>
            </a:pPr>
            <a:endParaRPr sz="3000" b="0" i="0" u="none" strike="noStrike" cap="none" baseline="0" dirty="0">
              <a:solidFill>
                <a:schemeClr val="dk1"/>
              </a:solidFill>
              <a:latin typeface="Calibri"/>
              <a:ea typeface="Calibri"/>
              <a:cs typeface="Calibri"/>
              <a:sym typeface="Calibri"/>
            </a:endParaRPr>
          </a:p>
        </p:txBody>
      </p:sp>
      <p:pic>
        <p:nvPicPr>
          <p:cNvPr id="176" name="Shape 176"/>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177" name="Shape 177"/>
          <p:cNvPicPr preferRelativeResize="0"/>
          <p:nvPr/>
        </p:nvPicPr>
        <p:blipFill>
          <a:blip r:embed="rId5">
            <a:alphaModFix/>
          </a:blip>
          <a:stretch>
            <a:fillRect/>
          </a:stretch>
        </p:blipFill>
        <p:spPr>
          <a:xfrm>
            <a:off x="0" y="0"/>
            <a:ext cx="9144000" cy="1123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190" name="Shape 1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Font typeface="Arial"/>
              <a:buNone/>
            </a:pPr>
            <a:endParaRPr sz="3200" b="0" i="0" u="none" strike="noStrike" cap="none" baseline="0">
              <a:solidFill>
                <a:srgbClr val="888888"/>
              </a:solidFill>
              <a:latin typeface="Calibri"/>
              <a:ea typeface="Calibri"/>
              <a:cs typeface="Calibri"/>
              <a:sym typeface="Calibri"/>
            </a:endParaRPr>
          </a:p>
        </p:txBody>
      </p:sp>
      <p:pic>
        <p:nvPicPr>
          <p:cNvPr id="191" name="Shape 191"/>
          <p:cNvPicPr preferRelativeResize="0"/>
          <p:nvPr/>
        </p:nvPicPr>
        <p:blipFill rotWithShape="1">
          <a:blip r:embed="rId3">
            <a:alphaModFix/>
          </a:blip>
          <a:srcRect/>
          <a:stretch/>
        </p:blipFill>
        <p:spPr>
          <a:xfrm>
            <a:off x="0" y="0"/>
            <a:ext cx="9144000" cy="6865937"/>
          </a:xfrm>
          <a:prstGeom prst="rect">
            <a:avLst/>
          </a:prstGeom>
          <a:noFill/>
          <a:ln>
            <a:noFill/>
          </a:ln>
        </p:spPr>
      </p:pic>
      <p:sp>
        <p:nvSpPr>
          <p:cNvPr id="192" name="Shape 192"/>
          <p:cNvSpPr txBox="1"/>
          <p:nvPr/>
        </p:nvSpPr>
        <p:spPr>
          <a:xfrm>
            <a:off x="4990223" y="3483471"/>
            <a:ext cx="3760987" cy="113877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800" b="0" i="0" u="none" strike="noStrike" cap="none" baseline="0">
                <a:solidFill>
                  <a:schemeClr val="lt1"/>
                </a:solidFill>
                <a:latin typeface="Calibri"/>
                <a:ea typeface="Calibri"/>
                <a:cs typeface="Calibri"/>
                <a:sym typeface="Calibri"/>
              </a:rPr>
              <a:t>Spiros Soulis</a:t>
            </a:r>
          </a:p>
          <a:p>
            <a:pPr marL="0" marR="0" lvl="0" indent="0" algn="r" rtl="0">
              <a:spcBef>
                <a:spcPts val="0"/>
              </a:spcBef>
              <a:buSzPct val="25000"/>
              <a:buNone/>
            </a:pPr>
            <a:r>
              <a:rPr lang="en-US" sz="1600" b="0" i="0" u="none" strike="noStrike" cap="none" baseline="0">
                <a:solidFill>
                  <a:schemeClr val="lt1"/>
                </a:solidFill>
                <a:latin typeface="Calibri"/>
                <a:ea typeface="Calibri"/>
                <a:cs typeface="Calibri"/>
                <a:sym typeface="Calibri"/>
              </a:rPr>
              <a:t>spiros.soulis@rmit.edu.au</a:t>
            </a:r>
          </a:p>
          <a:p>
            <a:pPr marL="0" marR="0" lvl="0" indent="0" algn="r" rtl="0">
              <a:spcBef>
                <a:spcPts val="0"/>
              </a:spcBef>
              <a:buSzPct val="25000"/>
              <a:buNone/>
            </a:pPr>
            <a:r>
              <a:rPr lang="en-US" sz="1800" b="0" i="0" u="none" strike="noStrike" cap="none" baseline="0">
                <a:solidFill>
                  <a:schemeClr val="lt1"/>
                </a:solidFill>
                <a:latin typeface="Calibri"/>
                <a:ea typeface="Calibri"/>
                <a:cs typeface="Calibri"/>
                <a:sym typeface="Calibri"/>
              </a:rPr>
              <a:t>Angela Nicolettou</a:t>
            </a:r>
          </a:p>
          <a:p>
            <a:pPr marL="0" marR="0" lvl="0" indent="0" algn="r" rtl="0">
              <a:spcBef>
                <a:spcPts val="0"/>
              </a:spcBef>
              <a:buSzPct val="25000"/>
              <a:buNone/>
            </a:pPr>
            <a:r>
              <a:rPr lang="en-US" sz="1600" b="0" i="0" u="none" strike="noStrike" cap="none" baseline="0">
                <a:solidFill>
                  <a:schemeClr val="lt1"/>
                </a:solidFill>
                <a:latin typeface="Calibri"/>
                <a:ea typeface="Calibri"/>
                <a:cs typeface="Calibri"/>
                <a:sym typeface="Calibri"/>
              </a:rPr>
              <a:t>angela.nicolettou@rmit.edu.au</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583867" y="1697875"/>
            <a:ext cx="7219199" cy="310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3000"/>
          </a:p>
          <a:p>
            <a:pPr marL="0" marR="0" lvl="0" indent="0" algn="l" rtl="0">
              <a:spcBef>
                <a:spcPts val="0"/>
              </a:spcBef>
              <a:buNone/>
            </a:pPr>
            <a:endParaRPr sz="3200" b="0" i="0" u="none" strike="noStrike" cap="none" baseline="0">
              <a:solidFill>
                <a:schemeClr val="dk1"/>
              </a:solidFill>
              <a:latin typeface="Calibri"/>
              <a:ea typeface="Calibri"/>
              <a:cs typeface="Calibri"/>
              <a:sym typeface="Calibri"/>
            </a:endParaRPr>
          </a:p>
        </p:txBody>
      </p:sp>
      <p:pic>
        <p:nvPicPr>
          <p:cNvPr id="88" name="Shape 88"/>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89" name="Shape 89"/>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90" name="Shape 90"/>
          <p:cNvPicPr preferRelativeResize="0"/>
          <p:nvPr/>
        </p:nvPicPr>
        <p:blipFill>
          <a:blip r:embed="rId5">
            <a:alphaModFix/>
          </a:blip>
          <a:stretch>
            <a:fillRect/>
          </a:stretch>
        </p:blipFill>
        <p:spPr>
          <a:xfrm>
            <a:off x="0" y="1123950"/>
            <a:ext cx="9144000" cy="58712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SzPct val="45833"/>
              <a:buNone/>
            </a:pPr>
            <a:r>
              <a:rPr lang="en-US" sz="2400">
                <a:latin typeface="Times New Roman"/>
                <a:ea typeface="Times New Roman"/>
                <a:cs typeface="Times New Roman"/>
                <a:sym typeface="Times New Roman"/>
              </a:rPr>
              <a:t>In organisations, real power and energy is generated through relationships. The patterns of relationships and the capacities to form them are more important than tasks, functions, roles and positions.</a:t>
            </a:r>
          </a:p>
          <a:p>
            <a:pPr lvl="0" rtl="0">
              <a:spcBef>
                <a:spcPts val="0"/>
              </a:spcBef>
              <a:buNone/>
            </a:pPr>
            <a:endParaRPr>
              <a:latin typeface="Times New Roman"/>
              <a:ea typeface="Times New Roman"/>
              <a:cs typeface="Times New Roman"/>
              <a:sym typeface="Times New Roman"/>
            </a:endParaRPr>
          </a:p>
          <a:p>
            <a:pPr lvl="0" rtl="0">
              <a:spcBef>
                <a:spcPts val="0"/>
              </a:spcBef>
              <a:buSzPct val="61111"/>
              <a:buNone/>
            </a:pPr>
            <a:r>
              <a:rPr lang="en-US" sz="1800">
                <a:latin typeface="Times New Roman"/>
                <a:ea typeface="Times New Roman"/>
                <a:cs typeface="Times New Roman"/>
                <a:sym typeface="Times New Roman"/>
              </a:rPr>
              <a:t>Margaret J Wheatley</a:t>
            </a:r>
          </a:p>
        </p:txBody>
      </p:sp>
      <p:pic>
        <p:nvPicPr>
          <p:cNvPr id="96" name="Shape 96"/>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97" name="Shape 97"/>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98" name="Shape 98"/>
          <p:cNvPicPr preferRelativeResize="0"/>
          <p:nvPr/>
        </p:nvPicPr>
        <p:blipFill rotWithShape="1">
          <a:blip r:embed="rId5">
            <a:alphaModFix/>
          </a:blip>
          <a:srcRect/>
          <a:stretch/>
        </p:blipFill>
        <p:spPr>
          <a:xfrm>
            <a:off x="0" y="1106600"/>
            <a:ext cx="9138000" cy="57512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None/>
            </a:pPr>
            <a:endParaRPr sz="1800">
              <a:latin typeface="Times New Roman"/>
              <a:ea typeface="Times New Roman"/>
              <a:cs typeface="Times New Roman"/>
              <a:sym typeface="Times New Roman"/>
            </a:endParaRPr>
          </a:p>
        </p:txBody>
      </p:sp>
      <p:pic>
        <p:nvPicPr>
          <p:cNvPr id="104" name="Shape 104"/>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05" name="Shape 105"/>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106" name="Shape 106"/>
          <p:cNvPicPr preferRelativeResize="0"/>
          <p:nvPr/>
        </p:nvPicPr>
        <p:blipFill>
          <a:blip r:embed="rId5">
            <a:alphaModFix/>
          </a:blip>
          <a:stretch>
            <a:fillRect/>
          </a:stretch>
        </p:blipFill>
        <p:spPr>
          <a:xfrm>
            <a:off x="0" y="1123950"/>
            <a:ext cx="6926573" cy="57340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583867" y="1770675"/>
            <a:ext cx="7219199" cy="3108600"/>
          </a:xfrm>
          <a:prstGeom prst="rect">
            <a:avLst/>
          </a:prstGeom>
          <a:noFill/>
          <a:ln>
            <a:noFill/>
          </a:ln>
        </p:spPr>
        <p:txBody>
          <a:bodyPr lIns="91425" tIns="45700" rIns="91425" bIns="45700" anchor="t" anchorCtr="0">
            <a:noAutofit/>
          </a:bodyPr>
          <a:lstStyle/>
          <a:p>
            <a:pPr lvl="0" rtl="0">
              <a:spcBef>
                <a:spcPts val="0"/>
              </a:spcBef>
              <a:buSzPct val="45833"/>
              <a:buNone/>
            </a:pPr>
            <a:r>
              <a:rPr lang="en-US" sz="2400">
                <a:solidFill>
                  <a:schemeClr val="dk1"/>
                </a:solidFill>
                <a:latin typeface="Times New Roman"/>
                <a:ea typeface="Times New Roman"/>
                <a:cs typeface="Times New Roman"/>
                <a:sym typeface="Times New Roman"/>
              </a:rPr>
              <a:t>Agile Curriculum Design Teams</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SzPct val="45833"/>
              <a:buNone/>
            </a:pPr>
            <a:r>
              <a:rPr lang="en-US" sz="2400">
                <a:solidFill>
                  <a:schemeClr val="dk1"/>
                </a:solidFill>
                <a:latin typeface="Times New Roman"/>
                <a:ea typeface="Times New Roman"/>
                <a:cs typeface="Times New Roman"/>
                <a:sym typeface="Times New Roman"/>
              </a:rPr>
              <a:t>“As its foundation the project establishes Curriculum Design Teams (CDT) which include academic and support staff that work together using Agile methodology to create Learning Objects that are captured as patterns for reuse by other discipline areas” (Nicolettou &amp; Soulis, 2014).</a:t>
            </a:r>
          </a:p>
        </p:txBody>
      </p:sp>
      <p:pic>
        <p:nvPicPr>
          <p:cNvPr id="112" name="Shape 112"/>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13" name="Shape 113"/>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SzPct val="36666"/>
              <a:buNone/>
            </a:pPr>
            <a:r>
              <a:rPr lang="en-US" sz="3000">
                <a:latin typeface="Times New Roman"/>
                <a:ea typeface="Times New Roman"/>
                <a:cs typeface="Times New Roman"/>
                <a:sym typeface="Times New Roman"/>
              </a:rPr>
              <a:t>Curriculum Design Teams:</a:t>
            </a:r>
          </a:p>
          <a:p>
            <a:pPr lvl="0" rtl="0">
              <a:spcBef>
                <a:spcPts val="0"/>
              </a:spcBef>
              <a:buNone/>
            </a:pPr>
            <a:endParaRPr sz="3000">
              <a:latin typeface="Times New Roman"/>
              <a:ea typeface="Times New Roman"/>
              <a:cs typeface="Times New Roman"/>
              <a:sym typeface="Times New Roman"/>
            </a:endParaRPr>
          </a:p>
          <a:p>
            <a:pPr lvl="0" rtl="0">
              <a:spcBef>
                <a:spcPts val="0"/>
              </a:spcBef>
              <a:buSzPct val="36666"/>
              <a:buNone/>
            </a:pPr>
            <a:r>
              <a:rPr lang="en-US" sz="3000">
                <a:latin typeface="Times New Roman"/>
                <a:ea typeface="Times New Roman"/>
                <a:cs typeface="Times New Roman"/>
                <a:sym typeface="Times New Roman"/>
              </a:rPr>
              <a:t>Acadmic/Teaching Leads, Educational Developers, Instructional Designers, </a:t>
            </a:r>
            <a:r>
              <a:rPr lang="en-US" sz="3000" b="1">
                <a:latin typeface="Times New Roman"/>
                <a:ea typeface="Times New Roman"/>
                <a:cs typeface="Times New Roman"/>
                <a:sym typeface="Times New Roman"/>
              </a:rPr>
              <a:t>Liason Librarians, </a:t>
            </a:r>
            <a:r>
              <a:rPr lang="en-US" sz="3000">
                <a:latin typeface="Times New Roman"/>
                <a:ea typeface="Times New Roman"/>
                <a:cs typeface="Times New Roman"/>
                <a:sym typeface="Times New Roman"/>
              </a:rPr>
              <a:t>Production</a:t>
            </a:r>
            <a:r>
              <a:rPr lang="en-US" sz="3000" b="1">
                <a:latin typeface="Times New Roman"/>
                <a:ea typeface="Times New Roman"/>
                <a:cs typeface="Times New Roman"/>
                <a:sym typeface="Times New Roman"/>
              </a:rPr>
              <a:t>, </a:t>
            </a:r>
            <a:r>
              <a:rPr lang="en-US" sz="3000">
                <a:latin typeface="Times New Roman"/>
                <a:ea typeface="Times New Roman"/>
                <a:cs typeface="Times New Roman"/>
                <a:sym typeface="Times New Roman"/>
              </a:rPr>
              <a:t>Study and Learning Center, Careers and Students</a:t>
            </a:r>
          </a:p>
        </p:txBody>
      </p:sp>
      <p:pic>
        <p:nvPicPr>
          <p:cNvPr id="119" name="Shape 119"/>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20" name="Shape 120"/>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836742" y="2380087"/>
            <a:ext cx="7219199" cy="3108600"/>
          </a:xfrm>
          <a:prstGeom prst="rect">
            <a:avLst/>
          </a:prstGeom>
          <a:noFill/>
          <a:ln>
            <a:noFill/>
          </a:ln>
        </p:spPr>
        <p:txBody>
          <a:bodyPr lIns="91425" tIns="45700" rIns="91425" bIns="45700" anchor="t" anchorCtr="0">
            <a:noAutofit/>
          </a:bodyPr>
          <a:lstStyle/>
          <a:p>
            <a:pPr lvl="0" rtl="0">
              <a:spcBef>
                <a:spcPts val="0"/>
              </a:spcBef>
              <a:buNone/>
            </a:pPr>
            <a:endParaRPr sz="1800">
              <a:latin typeface="Times New Roman"/>
              <a:ea typeface="Times New Roman"/>
              <a:cs typeface="Times New Roman"/>
              <a:sym typeface="Times New Roman"/>
            </a:endParaRPr>
          </a:p>
        </p:txBody>
      </p:sp>
      <p:pic>
        <p:nvPicPr>
          <p:cNvPr id="126" name="Shape 126"/>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27" name="Shape 127"/>
          <p:cNvPicPr preferRelativeResize="0"/>
          <p:nvPr/>
        </p:nvPicPr>
        <p:blipFill>
          <a:blip r:embed="rId4">
            <a:alphaModFix/>
          </a:blip>
          <a:stretch>
            <a:fillRect/>
          </a:stretch>
        </p:blipFill>
        <p:spPr>
          <a:xfrm>
            <a:off x="7088675" y="5758425"/>
            <a:ext cx="2055325" cy="1099575"/>
          </a:xfrm>
          <a:prstGeom prst="rect">
            <a:avLst/>
          </a:prstGeom>
          <a:noFill/>
          <a:ln>
            <a:noFill/>
          </a:ln>
        </p:spPr>
      </p:pic>
      <p:pic>
        <p:nvPicPr>
          <p:cNvPr id="128" name="Shape 128"/>
          <p:cNvPicPr preferRelativeResize="0"/>
          <p:nvPr/>
        </p:nvPicPr>
        <p:blipFill>
          <a:blip r:embed="rId5">
            <a:alphaModFix/>
          </a:blip>
          <a:stretch>
            <a:fillRect/>
          </a:stretch>
        </p:blipFill>
        <p:spPr>
          <a:xfrm>
            <a:off x="0" y="1123950"/>
            <a:ext cx="6419850" cy="37829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SzPct val="45833"/>
              <a:buNone/>
            </a:pPr>
            <a:r>
              <a:rPr lang="en-US" sz="2400">
                <a:solidFill>
                  <a:schemeClr val="dk1"/>
                </a:solidFill>
                <a:latin typeface="Times New Roman"/>
                <a:ea typeface="Times New Roman"/>
                <a:cs typeface="Times New Roman"/>
                <a:sym typeface="Times New Roman"/>
              </a:rPr>
              <a:t>Cultures of Participation (Fisher, 2011)</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SzPct val="45833"/>
              <a:buNone/>
            </a:pPr>
            <a:r>
              <a:rPr lang="en-US" sz="2400">
                <a:solidFill>
                  <a:schemeClr val="dk1"/>
                </a:solidFill>
                <a:latin typeface="Times New Roman"/>
                <a:ea typeface="Times New Roman"/>
                <a:cs typeface="Times New Roman"/>
                <a:sym typeface="Times New Roman"/>
              </a:rPr>
              <a:t>motivation - IKEA effect (Ariely, 2010) - like if involved</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SzPct val="45833"/>
              <a:buNone/>
            </a:pPr>
            <a:r>
              <a:rPr lang="en-US" sz="2400">
                <a:solidFill>
                  <a:schemeClr val="dk1"/>
                </a:solidFill>
                <a:latin typeface="Times New Roman"/>
                <a:ea typeface="Times New Roman"/>
                <a:cs typeface="Times New Roman"/>
                <a:sym typeface="Times New Roman"/>
              </a:rPr>
              <a:t>“misused” (Fisher, 2011) if bought in later in the process</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None/>
            </a:pPr>
            <a:endParaRPr sz="2400">
              <a:solidFill>
                <a:schemeClr val="dk1"/>
              </a:solidFill>
              <a:latin typeface="Times New Roman"/>
              <a:ea typeface="Times New Roman"/>
              <a:cs typeface="Times New Roman"/>
              <a:sym typeface="Times New Roman"/>
            </a:endParaRPr>
          </a:p>
        </p:txBody>
      </p:sp>
      <p:pic>
        <p:nvPicPr>
          <p:cNvPr id="134" name="Shape 134"/>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35" name="Shape 135"/>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583867" y="1697875"/>
            <a:ext cx="7219199" cy="3108600"/>
          </a:xfrm>
          <a:prstGeom prst="rect">
            <a:avLst/>
          </a:prstGeom>
          <a:noFill/>
          <a:ln>
            <a:noFill/>
          </a:ln>
        </p:spPr>
        <p:txBody>
          <a:bodyPr lIns="91425" tIns="45700" rIns="91425" bIns="45700" anchor="t" anchorCtr="0">
            <a:noAutofit/>
          </a:bodyPr>
          <a:lstStyle/>
          <a:p>
            <a:pPr lvl="0" rtl="0">
              <a:spcBef>
                <a:spcPts val="0"/>
              </a:spcBef>
              <a:buSzPct val="45833"/>
              <a:buNone/>
            </a:pPr>
            <a:r>
              <a:rPr lang="en-US" sz="2400">
                <a:latin typeface="Times New Roman"/>
                <a:ea typeface="Times New Roman"/>
                <a:cs typeface="Times New Roman"/>
                <a:sym typeface="Times New Roman"/>
              </a:rPr>
              <a:t>Agile Principles:</a:t>
            </a:r>
          </a:p>
          <a:p>
            <a:pPr lvl="0" rtl="0">
              <a:spcBef>
                <a:spcPts val="0"/>
              </a:spcBef>
              <a:buNone/>
            </a:pPr>
            <a:endParaRPr sz="2400">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US" sz="2400">
                <a:latin typeface="Times New Roman"/>
                <a:ea typeface="Times New Roman"/>
                <a:cs typeface="Times New Roman"/>
                <a:sym typeface="Times New Roman"/>
              </a:rPr>
              <a:t>face-to-face meetings;</a:t>
            </a:r>
          </a:p>
          <a:p>
            <a:pPr marL="457200" lvl="0" indent="-381000" rtl="0">
              <a:spcBef>
                <a:spcPts val="0"/>
              </a:spcBef>
              <a:buClr>
                <a:srgbClr val="000000"/>
              </a:buClr>
              <a:buSzPct val="100000"/>
              <a:buFont typeface="Times New Roman"/>
              <a:buChar char="●"/>
            </a:pPr>
            <a:r>
              <a:rPr lang="en-US" sz="2400" b="1">
                <a:latin typeface="Times New Roman"/>
                <a:ea typeface="Times New Roman"/>
                <a:cs typeface="Times New Roman"/>
                <a:sym typeface="Times New Roman"/>
              </a:rPr>
              <a:t>identifying motivated individuals;</a:t>
            </a:r>
          </a:p>
          <a:p>
            <a:pPr marL="457200" lvl="0" indent="-381000" rtl="0">
              <a:spcBef>
                <a:spcPts val="0"/>
              </a:spcBef>
              <a:buClr>
                <a:srgbClr val="000000"/>
              </a:buClr>
              <a:buSzPct val="100000"/>
              <a:buFont typeface="Times New Roman"/>
              <a:buChar char="●"/>
            </a:pPr>
            <a:r>
              <a:rPr lang="en-US" sz="2400" b="1">
                <a:latin typeface="Times New Roman"/>
                <a:ea typeface="Times New Roman"/>
                <a:cs typeface="Times New Roman"/>
                <a:sym typeface="Times New Roman"/>
              </a:rPr>
              <a:t>building trust;</a:t>
            </a:r>
          </a:p>
          <a:p>
            <a:pPr marL="457200" lvl="0" indent="-381000" rtl="0">
              <a:spcBef>
                <a:spcPts val="0"/>
              </a:spcBef>
              <a:buClr>
                <a:srgbClr val="000000"/>
              </a:buClr>
              <a:buSzPct val="100000"/>
              <a:buFont typeface="Times New Roman"/>
              <a:buChar char="●"/>
            </a:pPr>
            <a:r>
              <a:rPr lang="en-US" sz="2400">
                <a:latin typeface="Times New Roman"/>
                <a:ea typeface="Times New Roman"/>
                <a:cs typeface="Times New Roman"/>
                <a:sym typeface="Times New Roman"/>
              </a:rPr>
              <a:t>technical excellence; and</a:t>
            </a:r>
          </a:p>
          <a:p>
            <a:pPr marL="457200" lvl="0" indent="-381000" rtl="0">
              <a:spcBef>
                <a:spcPts val="0"/>
              </a:spcBef>
              <a:buClr>
                <a:srgbClr val="000000"/>
              </a:buClr>
              <a:buSzPct val="100000"/>
              <a:buFont typeface="Times New Roman"/>
              <a:buChar char="●"/>
            </a:pPr>
            <a:r>
              <a:rPr lang="en-US" sz="2400">
                <a:latin typeface="Times New Roman"/>
                <a:ea typeface="Times New Roman"/>
                <a:cs typeface="Times New Roman"/>
                <a:sym typeface="Times New Roman"/>
              </a:rPr>
              <a:t>good design</a:t>
            </a:r>
          </a:p>
          <a:p>
            <a:pPr lvl="0" rtl="0">
              <a:spcBef>
                <a:spcPts val="0"/>
              </a:spcBef>
              <a:buNone/>
            </a:pPr>
            <a:endParaRPr sz="2400">
              <a:latin typeface="Times New Roman"/>
              <a:ea typeface="Times New Roman"/>
              <a:cs typeface="Times New Roman"/>
              <a:sym typeface="Times New Roman"/>
            </a:endParaRPr>
          </a:p>
          <a:p>
            <a:pPr lvl="0" rtl="0">
              <a:spcBef>
                <a:spcPts val="0"/>
              </a:spcBef>
              <a:buNone/>
            </a:pPr>
            <a:endParaRPr sz="2400">
              <a:latin typeface="Times New Roman"/>
              <a:ea typeface="Times New Roman"/>
              <a:cs typeface="Times New Roman"/>
              <a:sym typeface="Times New Roman"/>
            </a:endParaRPr>
          </a:p>
        </p:txBody>
      </p:sp>
      <p:pic>
        <p:nvPicPr>
          <p:cNvPr id="141" name="Shape 141"/>
          <p:cNvPicPr preferRelativeResize="0"/>
          <p:nvPr/>
        </p:nvPicPr>
        <p:blipFill>
          <a:blip r:embed="rId3">
            <a:alphaModFix/>
          </a:blip>
          <a:stretch>
            <a:fillRect/>
          </a:stretch>
        </p:blipFill>
        <p:spPr>
          <a:xfrm>
            <a:off x="0" y="0"/>
            <a:ext cx="9144000" cy="1123950"/>
          </a:xfrm>
          <a:prstGeom prst="rect">
            <a:avLst/>
          </a:prstGeom>
          <a:noFill/>
          <a:ln>
            <a:noFill/>
          </a:ln>
        </p:spPr>
      </p:pic>
      <p:pic>
        <p:nvPicPr>
          <p:cNvPr id="142" name="Shape 142"/>
          <p:cNvPicPr preferRelativeResize="0"/>
          <p:nvPr/>
        </p:nvPicPr>
        <p:blipFill>
          <a:blip r:embed="rId4">
            <a:alphaModFix/>
          </a:blip>
          <a:stretch>
            <a:fillRect/>
          </a:stretch>
        </p:blipFill>
        <p:spPr>
          <a:xfrm>
            <a:off x="7088675" y="5758425"/>
            <a:ext cx="2055325" cy="10995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403</Words>
  <Application>Microsoft Office PowerPoint</Application>
  <PresentationFormat>On-screen Show (4:3)</PresentationFormat>
  <Paragraphs>59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Robertson</cp:lastModifiedBy>
  <cp:revision>5</cp:revision>
  <dcterms:modified xsi:type="dcterms:W3CDTF">2015-06-03T06:53:43Z</dcterms:modified>
</cp:coreProperties>
</file>