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4" r:id="rId2"/>
    <p:sldId id="493" r:id="rId3"/>
    <p:sldId id="495" r:id="rId4"/>
    <p:sldId id="494" r:id="rId5"/>
    <p:sldId id="465" r:id="rId6"/>
    <p:sldId id="496" r:id="rId7"/>
    <p:sldId id="497" r:id="rId8"/>
    <p:sldId id="467" r:id="rId9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AB2328"/>
    <a:srgbClr val="D14124"/>
    <a:srgbClr val="FF9E1B"/>
    <a:srgbClr val="63513D"/>
    <a:srgbClr val="D6D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4673" autoAdjust="0"/>
  </p:normalViewPr>
  <p:slideViewPr>
    <p:cSldViewPr>
      <p:cViewPr varScale="1">
        <p:scale>
          <a:sx n="82" d="100"/>
          <a:sy n="82" d="100"/>
        </p:scale>
        <p:origin x="5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33DA02-CD82-4B22-A1DB-28474EFB0568}" type="datetimeFigureOut">
              <a:rPr lang="en-AU"/>
              <a:pPr>
                <a:defRPr/>
              </a:pPr>
              <a:t>4/12/2014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6AF531-6D5A-4E20-89B7-9C0A7849F4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947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D4195-18A1-4CAD-86F3-91B0C5F1C3EA}" type="datetimeFigureOut">
              <a:rPr lang="en-AU" smtClean="0"/>
              <a:t>4/12/2014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ED2A4-9E23-4EA3-97A3-D31989D23F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87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gradFill>
          <a:gsLst>
            <a:gs pos="40000">
              <a:schemeClr val="accent4"/>
            </a:gs>
            <a:gs pos="20000">
              <a:schemeClr val="accent5"/>
            </a:gs>
            <a:gs pos="0">
              <a:schemeClr val="accent6"/>
            </a:gs>
            <a:gs pos="80000">
              <a:schemeClr val="accent2"/>
            </a:gs>
            <a:gs pos="60000">
              <a:schemeClr val="accent3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23399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95288" y="6423025"/>
            <a:ext cx="11001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AU" sz="1400" b="1">
                <a:solidFill>
                  <a:schemeClr val="bg1"/>
                </a:solidFill>
              </a:rPr>
              <a:t>latrobe.edu.au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596188" y="6483350"/>
            <a:ext cx="11811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AU" sz="900">
                <a:solidFill>
                  <a:schemeClr val="bg1"/>
                </a:solidFill>
              </a:rPr>
              <a:t>CRICOS Provider 00115M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61596" y="3463020"/>
            <a:ext cx="6182404" cy="2520950"/>
          </a:xfrm>
          <a:solidFill>
            <a:srgbClr val="D6D2C4"/>
          </a:solidFill>
          <a:ln>
            <a:noFill/>
          </a:ln>
        </p:spPr>
        <p:txBody>
          <a:bodyPr lIns="288000" tIns="288000" rIns="180000" bIns="180000"/>
          <a:lstStyle>
            <a:lvl1pPr mar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7952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23399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95288" y="6423025"/>
            <a:ext cx="11001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AU" sz="1400" b="1">
                <a:solidFill>
                  <a:schemeClr val="bg1"/>
                </a:solidFill>
              </a:rPr>
              <a:t>latrobe.edu.au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596188" y="6483350"/>
            <a:ext cx="11811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AU" sz="900">
                <a:solidFill>
                  <a:schemeClr val="bg1"/>
                </a:solidFill>
              </a:rPr>
              <a:t>CRICOS Provider 00115M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61596" y="3463020"/>
            <a:ext cx="6182404" cy="2520950"/>
          </a:xfrm>
          <a:solidFill>
            <a:srgbClr val="D6D2C4"/>
          </a:solidFill>
          <a:ln>
            <a:noFill/>
          </a:ln>
        </p:spPr>
        <p:txBody>
          <a:bodyPr lIns="288000" tIns="288000" rIns="180000" bIns="180000"/>
          <a:lstStyle>
            <a:lvl1pPr mar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2462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208143" cy="83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24995"/>
            <a:ext cx="82081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0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208143" cy="8369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24995"/>
            <a:ext cx="82081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568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8313" y="1628775"/>
          <a:ext cx="8207376" cy="1808164"/>
        </p:xfrm>
        <a:graphic>
          <a:graphicData uri="http://schemas.openxmlformats.org/drawingml/2006/table">
            <a:tbl>
              <a:tblPr/>
              <a:tblGrid>
                <a:gridCol w="2051844"/>
                <a:gridCol w="2051844"/>
                <a:gridCol w="2051844"/>
                <a:gridCol w="2051844"/>
              </a:tblGrid>
              <a:tr h="3573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Title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</a:tr>
              <a:tr h="3626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3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3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72000" marB="72000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itle 9"/>
          <p:cNvSpPr>
            <a:spLocks noGrp="1" noChangeAspect="1"/>
          </p:cNvSpPr>
          <p:nvPr>
            <p:ph type="title"/>
          </p:nvPr>
        </p:nvSpPr>
        <p:spPr>
          <a:xfrm>
            <a:off x="468313" y="431800"/>
            <a:ext cx="8208144" cy="8369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705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43438" y="1628775"/>
            <a:ext cx="4032250" cy="467995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1863" y="2349500"/>
            <a:ext cx="1230312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/>
              <a:t>Image area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207375" cy="83696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24995"/>
            <a:ext cx="4031679" cy="468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727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1800"/>
            <a:ext cx="8208143" cy="8369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33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D6D2C4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350" y="1639888"/>
            <a:ext cx="288925" cy="1439862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0">
                <a:schemeClr val="accent1"/>
              </a:gs>
              <a:gs pos="80000">
                <a:schemeClr val="accent5"/>
              </a:gs>
              <a:gs pos="60000">
                <a:schemeClr val="accent4"/>
              </a:gs>
              <a:gs pos="40000">
                <a:schemeClr val="accent3"/>
              </a:gs>
              <a:gs pos="100000">
                <a:schemeClr val="accent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8312" y="1639888"/>
            <a:ext cx="8208143" cy="144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2400" baseline="0" dirty="0" smtClean="0"/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2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bg>
      <p:bgPr>
        <a:solidFill>
          <a:srgbClr val="D6D2C4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8313" y="0"/>
            <a:ext cx="2555875" cy="1998663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0">
                <a:schemeClr val="accent1"/>
              </a:gs>
              <a:gs pos="80000">
                <a:schemeClr val="accent5"/>
              </a:gs>
              <a:gs pos="60000">
                <a:schemeClr val="accent4"/>
              </a:gs>
              <a:gs pos="40000">
                <a:schemeClr val="accent3"/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400" b="1" dirty="0">
                <a:latin typeface="Calibri" pitchFamily="34" charset="0"/>
                <a:cs typeface="Arial" pitchFamily="34" charset="0"/>
              </a:rPr>
              <a:t>Thank you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68313" y="6423025"/>
            <a:ext cx="11001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AU" sz="1400" b="1">
                <a:solidFill>
                  <a:srgbClr val="63513D"/>
                </a:solidFill>
              </a:rPr>
              <a:t>latrobe.edu.au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596188" y="6483350"/>
            <a:ext cx="11811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AU" sz="900">
                <a:solidFill>
                  <a:srgbClr val="63513D"/>
                </a:solidFill>
              </a:rPr>
              <a:t>CRICOS Provider 00115M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68313" y="2708920"/>
            <a:ext cx="8208962" cy="324098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16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20737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here to enter Heading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here to enter Body text</a:t>
            </a:r>
          </a:p>
          <a:p>
            <a:pPr lvl="1"/>
            <a:r>
              <a:rPr lang="en-US" smtClean="0"/>
              <a:t>Click here to enter Bullets level 1</a:t>
            </a:r>
          </a:p>
          <a:p>
            <a:pPr lvl="2"/>
            <a:r>
              <a:rPr lang="en-US" smtClean="0"/>
              <a:t>Click here to enter Bullets level 2</a:t>
            </a:r>
          </a:p>
          <a:p>
            <a:pPr lvl="3"/>
            <a:r>
              <a:rPr lang="en-US" smtClean="0"/>
              <a:t>Click here to enter Bullet level 3</a:t>
            </a:r>
          </a:p>
          <a:p>
            <a:pPr lvl="0"/>
            <a:r>
              <a:rPr lang="en-US" smtClean="0"/>
              <a:t>Click here to enter Body text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313" y="6480175"/>
            <a:ext cx="8207375" cy="46038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0">
                <a:schemeClr val="accent1"/>
              </a:gs>
              <a:gs pos="80000">
                <a:schemeClr val="accent5"/>
              </a:gs>
              <a:gs pos="60000">
                <a:schemeClr val="accent4"/>
              </a:gs>
              <a:gs pos="40000">
                <a:schemeClr val="accent3"/>
              </a:gs>
              <a:gs pos="10000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5113" y="6480175"/>
            <a:ext cx="790575" cy="365125"/>
          </a:xfrm>
          <a:prstGeom prst="rect">
            <a:avLst/>
          </a:prstGeom>
        </p:spPr>
        <p:txBody>
          <a:bodyPr lIns="0" tIns="54000" rIns="0" bIns="0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0775605E-464A-4336-87F7-4DA2F1D01AB6}" type="slidenum">
              <a:rPr lang="en-AU" sz="1000" smtClean="0">
                <a:solidFill>
                  <a:srgbClr val="7F7F7F"/>
                </a:solidFill>
                <a:cs typeface="Arial" pitchFamily="34" charset="0"/>
              </a:rPr>
              <a:pPr algn="r" eaLnBrk="1" hangingPunct="1">
                <a:defRPr/>
              </a:pPr>
              <a:t>‹#›</a:t>
            </a:fld>
            <a:endParaRPr lang="en-AU" sz="1000" dirty="0" smtClean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68313" y="6480175"/>
            <a:ext cx="7380287" cy="365125"/>
          </a:xfrm>
          <a:prstGeom prst="rect">
            <a:avLst/>
          </a:prstGeom>
        </p:spPr>
        <p:txBody>
          <a:bodyPr lIns="0" tIns="54000" rIns="0" bIns="0"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 lang="en-AU" sz="1000" kern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341313" indent="-34131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lang="en-US" kern="1200" dirty="0">
                <a:solidFill>
                  <a:srgbClr val="63513D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863600" indent="-323850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̶"/>
              <a:defRPr kern="1200">
                <a:solidFill>
                  <a:srgbClr val="63513D"/>
                </a:solidFill>
                <a:latin typeface="Arial"/>
                <a:ea typeface="Arial" charset="0"/>
                <a:cs typeface="Arial"/>
              </a:defRPr>
            </a:lvl3pPr>
            <a:lvl4pPr marL="1281113" indent="-412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B2328"/>
              </a:buClr>
              <a:buFont typeface="Courier New" pitchFamily="49" charset="0"/>
              <a:buChar char="o"/>
              <a:defRPr kern="1200">
                <a:solidFill>
                  <a:srgbClr val="63513D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en-US">
                <a:latin typeface="Calibri" pitchFamily="34" charset="0"/>
              </a:rPr>
              <a:t>La Trobe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09" r:id="rId3"/>
    <p:sldLayoutId id="2147484010" r:id="rId4"/>
    <p:sldLayoutId id="2147484014" r:id="rId5"/>
    <p:sldLayoutId id="2147484015" r:id="rId6"/>
    <p:sldLayoutId id="2147484011" r:id="rId7"/>
    <p:sldLayoutId id="2147484016" r:id="rId8"/>
    <p:sldLayoutId id="2147484017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AB2328"/>
          </a:solidFill>
          <a:latin typeface="Calibri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defRPr lang="en-US" kern="1200">
          <a:solidFill>
            <a:srgbClr val="63513D"/>
          </a:solidFill>
          <a:latin typeface="Calibri" pitchFamily="34" charset="0"/>
          <a:ea typeface="MS PGothic" pitchFamily="34" charset="-128"/>
          <a:cs typeface="Arial" pitchFamily="34" charset="0"/>
        </a:defRPr>
      </a:lvl1pPr>
      <a:lvl2pPr marL="285750" indent="-28575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buFont typeface="Wingdings" pitchFamily="2" charset="2"/>
        <a:buChar char="§"/>
        <a:defRPr lang="en-US" kern="1200" dirty="0">
          <a:solidFill>
            <a:srgbClr val="63513D"/>
          </a:solidFill>
          <a:latin typeface="Calibri" pitchFamily="34" charset="0"/>
          <a:ea typeface="Arial" charset="0"/>
          <a:cs typeface="Arial" pitchFamily="34" charset="0"/>
        </a:defRPr>
      </a:lvl2pPr>
      <a:lvl3pPr marL="863600" indent="-32385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buFont typeface="Arial" pitchFamily="34" charset="0"/>
        <a:buChar char="̶"/>
        <a:defRPr kern="1200">
          <a:solidFill>
            <a:srgbClr val="63513D"/>
          </a:solidFill>
          <a:latin typeface="Calibri" pitchFamily="34" charset="0"/>
          <a:ea typeface="Arial" charset="0"/>
          <a:cs typeface="Arial"/>
        </a:defRPr>
      </a:lvl3pPr>
      <a:lvl4pPr marL="1281113" indent="-412750" algn="l" rtl="0" eaLnBrk="0" fontAlgn="base" hangingPunct="0">
        <a:spcBef>
          <a:spcPts val="600"/>
        </a:spcBef>
        <a:spcAft>
          <a:spcPct val="0"/>
        </a:spcAft>
        <a:buClr>
          <a:srgbClr val="AB2328"/>
        </a:buClr>
        <a:buFont typeface="Courier New" pitchFamily="49" charset="0"/>
        <a:buChar char="o"/>
        <a:defRPr kern="1200">
          <a:solidFill>
            <a:srgbClr val="63513D"/>
          </a:solidFill>
          <a:latin typeface="Calibri" pitchFamily="34" charset="0"/>
          <a:ea typeface="Arial" charset="0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62275" y="3462338"/>
            <a:ext cx="6181725" cy="2520950"/>
          </a:xfrm>
        </p:spPr>
        <p:txBody>
          <a:bodyPr/>
          <a:lstStyle/>
          <a:p>
            <a:r>
              <a:rPr lang="en-AU" dirty="0" smtClean="0"/>
              <a:t>Panel discussion: </a:t>
            </a:r>
            <a:br>
              <a:rPr lang="en-AU" dirty="0" smtClean="0"/>
            </a:br>
            <a:r>
              <a:rPr lang="en-AU" dirty="0" smtClean="0"/>
              <a:t>Support needs of academics, roles for librarians and skill sets needed</a:t>
            </a:r>
          </a:p>
          <a:p>
            <a:endParaRPr sz="1800" b="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1800" b="0" dirty="0" smtClean="0"/>
              <a:t>Simon Huggard, Digital Infrastructure Manager,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0" dirty="0" smtClean="0"/>
              <a:t>Library, La Trobe University</a:t>
            </a:r>
            <a:endParaRPr sz="1800" b="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1800" b="0" dirty="0" smtClean="0"/>
              <a:t>4 December 2014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Support needs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Research advice ; resources available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Literature searches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EndNote, Bibliographies, Referencing styles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Research Impact / where to publish, open access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Copyright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Publishing mandates (OA, NHMRC and ARC guidelines)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Data management and storage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Digitisation</a:t>
            </a:r>
          </a:p>
        </p:txBody>
      </p:sp>
    </p:spTree>
    <p:extLst>
      <p:ext uri="{BB962C8B-B14F-4D97-AF65-F5344CB8AC3E}">
        <p14:creationId xmlns:p14="http://schemas.microsoft.com/office/powerpoint/2010/main" val="1757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Support needs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Computing needs; High </a:t>
            </a:r>
            <a:r>
              <a:rPr lang="en-AU" sz="2400" dirty="0"/>
              <a:t>performance </a:t>
            </a:r>
            <a:r>
              <a:rPr lang="en-AU" sz="2400" dirty="0" smtClean="0"/>
              <a:t>computing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External infrastructure (V3, </a:t>
            </a:r>
            <a:r>
              <a:rPr lang="en-AU" sz="2400" dirty="0" err="1" smtClean="0"/>
              <a:t>HuNI</a:t>
            </a:r>
            <a:r>
              <a:rPr lang="en-AU" sz="2400" dirty="0" smtClean="0"/>
              <a:t>, </a:t>
            </a:r>
            <a:r>
              <a:rPr lang="en-AU" sz="2400" dirty="0" err="1" smtClean="0"/>
              <a:t>etc</a:t>
            </a:r>
            <a:r>
              <a:rPr lang="en-AU" sz="2400" dirty="0" smtClean="0"/>
              <a:t>)</a:t>
            </a:r>
            <a:endParaRPr lang="en-AU" sz="2400" dirty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Can I publish my data? – ethics approval.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DOIs, RDA, metadata description, collaboration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Data management planning forms/grant applications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Researcher identity, profiles, ranking, promotion</a:t>
            </a:r>
          </a:p>
        </p:txBody>
      </p:sp>
    </p:spTree>
    <p:extLst>
      <p:ext uri="{BB962C8B-B14F-4D97-AF65-F5344CB8AC3E}">
        <p14:creationId xmlns:p14="http://schemas.microsoft.com/office/powerpoint/2010/main" val="340427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Roles for Librarians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AU" dirty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Research Advisor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Coordinator, Team Leader, Manager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Publisher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Data analyst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Repository Manager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Researcher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Marketing/promotion/communication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Trainer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5348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143" cy="836960"/>
          </a:xfrm>
        </p:spPr>
        <p:txBody>
          <a:bodyPr/>
          <a:lstStyle/>
          <a:p>
            <a:r>
              <a:rPr lang="en-AU" dirty="0" smtClean="0"/>
              <a:t>Soft Skills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8208143" cy="54726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Understanding research and researchers (and their needs)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Communication 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Training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Promotion, marketing, seminars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Flexibility (different styles, situations)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Strategic (look for opportunities, why, what, how</a:t>
            </a:r>
            <a:r>
              <a:rPr lang="en-A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Negotiation</a:t>
            </a:r>
            <a:endParaRPr lang="en-AU" sz="2400" dirty="0" smtClean="0"/>
          </a:p>
          <a:p>
            <a:pPr>
              <a:buFont typeface="Arial" pitchFamily="34" charset="0"/>
              <a:buChar char="•"/>
            </a:pP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3947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Information Management Skills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8208143" cy="54726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Copyright, IP, licensing (including CC licences)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Embargo periods, regulatory frameworks, institutional expectations and policies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Understanding identifiers: ISNI, ORCID, VIAF, </a:t>
            </a:r>
            <a:r>
              <a:rPr lang="en-AU" sz="2400" dirty="0" err="1" smtClean="0"/>
              <a:t>ResearcherID</a:t>
            </a:r>
            <a:r>
              <a:rPr lang="en-AU" sz="2400" dirty="0" smtClean="0"/>
              <a:t>, Trove (TIM)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Understanding profiles: </a:t>
            </a:r>
            <a:r>
              <a:rPr lang="en-AU" sz="2400" dirty="0" err="1" smtClean="0"/>
              <a:t>ResearchGate</a:t>
            </a:r>
            <a:r>
              <a:rPr lang="en-AU" sz="2400" dirty="0" smtClean="0"/>
              <a:t>, Google Scholar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External publishing </a:t>
            </a:r>
            <a:r>
              <a:rPr lang="en-AU" sz="2400" dirty="0"/>
              <a:t>of data (</a:t>
            </a:r>
            <a:r>
              <a:rPr lang="en-AU" sz="2400" dirty="0" err="1"/>
              <a:t>eg</a:t>
            </a:r>
            <a:r>
              <a:rPr lang="en-AU" sz="2400" dirty="0"/>
              <a:t>. Data Citation Index, datacite.org, datadryad.org, figshare.com)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50276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Information Management Skills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8208143" cy="54726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/>
              <a:t>Different schema &amp; protocols: RIF-CS, EAC-CPF, OAI-PMH, DC, MARCXML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/>
              <a:t>Descriptive fields: FOR codes, </a:t>
            </a:r>
            <a:r>
              <a:rPr lang="en-AU" sz="2400" dirty="0" err="1"/>
              <a:t>depts</a:t>
            </a:r>
            <a:r>
              <a:rPr lang="en-AU" sz="2400" dirty="0"/>
              <a:t>  (names), grants, funding bodies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/>
              <a:t>Digital Object Identifiers, Persistent identifiers, Handles</a:t>
            </a:r>
          </a:p>
        </p:txBody>
      </p:sp>
    </p:spTree>
    <p:extLst>
      <p:ext uri="{BB962C8B-B14F-4D97-AF65-F5344CB8AC3E}">
        <p14:creationId xmlns:p14="http://schemas.microsoft.com/office/powerpoint/2010/main" val="30974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Technical Skills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8208143" cy="54726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File </a:t>
            </a:r>
            <a:r>
              <a:rPr lang="en-AU" sz="2400" dirty="0"/>
              <a:t>formats, data extraction, software, research collections in ANY FORM (</a:t>
            </a:r>
            <a:r>
              <a:rPr lang="en-AU" sz="2400" dirty="0">
                <a:ea typeface="ＭＳ Ｐゴシック" charset="0"/>
              </a:rPr>
              <a:t>raw data, metadata, papers, reports, field notes, photographs, approval documentation, survey forms/data, </a:t>
            </a:r>
            <a:r>
              <a:rPr lang="en-AU" sz="2400" dirty="0" err="1">
                <a:ea typeface="ＭＳ Ｐゴシック" charset="0"/>
              </a:rPr>
              <a:t>etc</a:t>
            </a:r>
            <a:r>
              <a:rPr lang="en-AU" sz="2400" dirty="0">
                <a:ea typeface="ＭＳ Ｐゴシック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Data authenticity, checksums, digital preservation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Authentication</a:t>
            </a:r>
            <a:r>
              <a:rPr lang="en-AU" sz="2400" dirty="0"/>
              <a:t>, SSL certificates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/>
              <a:t>Websites, data structures, database </a:t>
            </a:r>
            <a:r>
              <a:rPr lang="en-AU" sz="2400" dirty="0" smtClean="0"/>
              <a:t>structures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Data storage infrastructure (RDFS)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Server management, installation, builds, </a:t>
            </a:r>
            <a:r>
              <a:rPr lang="en-AU" sz="2400" dirty="0" err="1" smtClean="0"/>
              <a:t>etc</a:t>
            </a:r>
            <a:r>
              <a:rPr lang="en-AU" sz="2400" dirty="0" smtClean="0"/>
              <a:t> (</a:t>
            </a:r>
            <a:r>
              <a:rPr lang="en-AU" sz="2400" dirty="0" err="1" smtClean="0"/>
              <a:t>ReDBox</a:t>
            </a:r>
            <a:r>
              <a:rPr lang="en-AU" sz="2400" dirty="0" smtClean="0"/>
              <a:t>/Mint)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Data flow, data management, </a:t>
            </a:r>
            <a:r>
              <a:rPr lang="en-AU" sz="2400" dirty="0" err="1" smtClean="0"/>
              <a:t>etc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068509336"/>
      </p:ext>
    </p:extLst>
  </p:cSld>
  <p:clrMapOvr>
    <a:masterClrMapping/>
  </p:clrMapOvr>
</p:sld>
</file>

<file path=ppt/theme/theme1.xml><?xml version="1.0" encoding="utf-8"?>
<a:theme xmlns:a="http://schemas.openxmlformats.org/drawingml/2006/main" name="LTU PowerPoint Template">
  <a:themeElements>
    <a:clrScheme name="LaTrobe Core Look">
      <a:dk1>
        <a:sysClr val="windowText" lastClr="000000"/>
      </a:dk1>
      <a:lt1>
        <a:sysClr val="window" lastClr="FFFFFF"/>
      </a:lt1>
      <a:dk2>
        <a:srgbClr val="1F497D"/>
      </a:dk2>
      <a:lt2>
        <a:srgbClr val="D6D2C4"/>
      </a:lt2>
      <a:accent1>
        <a:srgbClr val="8A2A2B"/>
      </a:accent1>
      <a:accent2>
        <a:srgbClr val="AB2328"/>
      </a:accent2>
      <a:accent3>
        <a:srgbClr val="D52B1E"/>
      </a:accent3>
      <a:accent4>
        <a:srgbClr val="D14124"/>
      </a:accent4>
      <a:accent5>
        <a:srgbClr val="E87722"/>
      </a:accent5>
      <a:accent6>
        <a:srgbClr val="FF9E1B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</TotalTime>
  <Words>329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Courier New</vt:lpstr>
      <vt:lpstr>Times New Roman</vt:lpstr>
      <vt:lpstr>Wingdings</vt:lpstr>
      <vt:lpstr>LTU PowerPoint Template</vt:lpstr>
      <vt:lpstr>PowerPoint Presentation</vt:lpstr>
      <vt:lpstr>Support needs</vt:lpstr>
      <vt:lpstr>Support needs</vt:lpstr>
      <vt:lpstr>Roles for Librarians</vt:lpstr>
      <vt:lpstr>Soft Skills</vt:lpstr>
      <vt:lpstr>Information Management Skills</vt:lpstr>
      <vt:lpstr>Information Management Skills</vt:lpstr>
      <vt:lpstr>Technical Skills</vt:lpstr>
    </vt:vector>
  </TitlesOfParts>
  <Company>La Trobe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Damevski</dc:creator>
  <cp:lastModifiedBy>Simon Huggard</cp:lastModifiedBy>
  <cp:revision>601</cp:revision>
  <cp:lastPrinted>2014-12-04T01:00:09Z</cp:lastPrinted>
  <dcterms:created xsi:type="dcterms:W3CDTF">2012-03-27T06:12:55Z</dcterms:created>
  <dcterms:modified xsi:type="dcterms:W3CDTF">2014-12-04T01:00:11Z</dcterms:modified>
</cp:coreProperties>
</file>